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x="18288000" cy="10287000"/>
  <p:notesSz cx="6858000" cy="9144000"/>
  <p:embeddedFontLst>
    <p:embeddedFont>
      <p:font typeface="Playfair Display" charset="1" panose="00000000000000000000"/>
      <p:regular r:id="rId70"/>
    </p:embeddedFont>
    <p:embeddedFont>
      <p:font typeface="Red Hat Display" charset="1" panose="02010503040201060303"/>
      <p:regular r:id="rId71"/>
    </p:embeddedFont>
    <p:embeddedFont>
      <p:font typeface="Eyesome Script" charset="1" panose="00000500000000000000"/>
      <p:regular r:id="rId72"/>
    </p:embeddedFont>
    <p:embeddedFont>
      <p:font typeface="Red Hat Display Bold" charset="1" panose="02010803040201060303"/>
      <p:regular r:id="rId73"/>
    </p:embeddedFont>
    <p:embeddedFont>
      <p:font typeface="Raleway" charset="1" panose="020B0503030101060003"/>
      <p:regular r:id="rId74"/>
    </p:embeddedFont>
    <p:embeddedFont>
      <p:font typeface="Playfair Display Italics" charset="1" panose="00000000000000000000"/>
      <p:regular r:id="rId75"/>
    </p:embeddedFont>
    <p:embeddedFont>
      <p:font typeface="Raleway Bold" charset="1" panose="020B0803030101060003"/>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embeddings/oleObject2.bin" Type="http://schemas.openxmlformats.org/officeDocument/2006/relationships/oleObjec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embeddings/oleObject3.bin" Type="http://schemas.openxmlformats.org/officeDocument/2006/relationships/oleObjec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embeddings/oleObject4.bin" Type="http://schemas.openxmlformats.org/officeDocument/2006/relationships/oleObjec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2.jpeg" Type="http://schemas.openxmlformats.org/officeDocument/2006/relationships/image"/><Relationship Id="rId3" Target="https://www.linkedin.com/in/stephanie-nyarko/" TargetMode="External" Type="http://schemas.openxmlformats.org/officeDocument/2006/relationships/hyperlink"/><Relationship Id="rId4" Target="https://thisaitooldoesthat.com" TargetMode="External" Type="http://schemas.openxmlformats.org/officeDocument/2006/relationships/hyperlink"/><Relationship Id="rId5" Target="https://www.linkedin.com/in/stephanie-nyarko/" TargetMode="External" Type="http://schemas.openxmlformats.org/officeDocument/2006/relationships/hyperlink"/><Relationship Id="rId6" Target="https://www.linkedin.com/in/stephanie-nyarko/" TargetMode="External" Type="http://schemas.openxmlformats.org/officeDocument/2006/relationships/hyperlink"/><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embeddings/oleObject5.bin" Type="http://schemas.openxmlformats.org/officeDocument/2006/relationships/oleObjec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embeddings/oleObject6.bin" Type="http://schemas.openxmlformats.org/officeDocument/2006/relationships/oleObjec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embeddings/oleObject7.bin" Type="http://schemas.openxmlformats.org/officeDocument/2006/relationships/oleObjec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embeddings/oleObject8.bin" Type="http://schemas.openxmlformats.org/officeDocument/2006/relationships/oleObject"/></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embeddings/oleObject9.bin" Type="http://schemas.openxmlformats.org/officeDocument/2006/relationships/oleObjec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embeddings/oleObject10.bin" Type="http://schemas.openxmlformats.org/officeDocument/2006/relationships/oleObject"/></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embeddings/oleObject1.bin" Type="http://schemas.openxmlformats.org/officeDocument/2006/relationships/oleObjec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7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3698667" y="4889209"/>
            <a:ext cx="10991662" cy="748869"/>
            <a:chOff x="0" y="0"/>
            <a:chExt cx="3718167" cy="253321"/>
          </a:xfrm>
        </p:grpSpPr>
        <p:sp>
          <p:nvSpPr>
            <p:cNvPr name="Freeform 5" id="5"/>
            <p:cNvSpPr/>
            <p:nvPr/>
          </p:nvSpPr>
          <p:spPr>
            <a:xfrm flipH="false" flipV="false" rot="0">
              <a:off x="0" y="0"/>
              <a:ext cx="3718167" cy="253321"/>
            </a:xfrm>
            <a:custGeom>
              <a:avLst/>
              <a:gdLst/>
              <a:ahLst/>
              <a:cxnLst/>
              <a:rect r="r" b="b" t="t" l="l"/>
              <a:pathLst>
                <a:path h="253321" w="3718167">
                  <a:moveTo>
                    <a:pt x="0" y="0"/>
                  </a:moveTo>
                  <a:lnTo>
                    <a:pt x="3718167" y="0"/>
                  </a:lnTo>
                  <a:lnTo>
                    <a:pt x="3718167" y="253321"/>
                  </a:lnTo>
                  <a:lnTo>
                    <a:pt x="0" y="253321"/>
                  </a:lnTo>
                  <a:close/>
                </a:path>
              </a:pathLst>
            </a:custGeom>
            <a:solidFill>
              <a:srgbClr val="315962"/>
            </a:solidFill>
          </p:spPr>
        </p:sp>
      </p:grpSp>
      <p:sp>
        <p:nvSpPr>
          <p:cNvPr name="TextBox 6" id="6"/>
          <p:cNvSpPr txBox="true"/>
          <p:nvPr/>
        </p:nvSpPr>
        <p:spPr>
          <a:xfrm rot="0">
            <a:off x="3825077" y="1925071"/>
            <a:ext cx="10738842" cy="2727325"/>
          </a:xfrm>
          <a:prstGeom prst="rect">
            <a:avLst/>
          </a:prstGeom>
        </p:spPr>
        <p:txBody>
          <a:bodyPr anchor="t" rtlCol="false" tIns="0" lIns="0" bIns="0" rIns="0">
            <a:spAutoFit/>
          </a:bodyPr>
          <a:lstStyle/>
          <a:p>
            <a:pPr algn="ctr">
              <a:lnSpc>
                <a:spcPts val="22399"/>
              </a:lnSpc>
            </a:pPr>
            <a:r>
              <a:rPr lang="en-US" sz="15999">
                <a:solidFill>
                  <a:srgbClr val="EBE7D7"/>
                </a:solidFill>
                <a:latin typeface="Playfair Display"/>
                <a:ea typeface="Playfair Display"/>
                <a:cs typeface="Playfair Display"/>
                <a:sym typeface="Playfair Display"/>
              </a:rPr>
              <a:t>Masterclass</a:t>
            </a:r>
          </a:p>
        </p:txBody>
      </p:sp>
      <p:sp>
        <p:nvSpPr>
          <p:cNvPr name="TextBox 7" id="7"/>
          <p:cNvSpPr txBox="true"/>
          <p:nvPr/>
        </p:nvSpPr>
        <p:spPr>
          <a:xfrm rot="0">
            <a:off x="3825077" y="5025615"/>
            <a:ext cx="10738842" cy="526738"/>
          </a:xfrm>
          <a:prstGeom prst="rect">
            <a:avLst/>
          </a:prstGeom>
        </p:spPr>
        <p:txBody>
          <a:bodyPr anchor="t" rtlCol="false" tIns="0" lIns="0" bIns="0" rIns="0">
            <a:spAutoFit/>
          </a:bodyPr>
          <a:lstStyle/>
          <a:p>
            <a:pPr algn="ctr">
              <a:lnSpc>
                <a:spcPts val="2137"/>
              </a:lnSpc>
            </a:pPr>
            <a:r>
              <a:rPr lang="en-US" sz="1526" spc="458">
                <a:solidFill>
                  <a:srgbClr val="FFFFFF"/>
                </a:solidFill>
                <a:latin typeface="Red Hat Display"/>
                <a:ea typeface="Red Hat Display"/>
                <a:cs typeface="Red Hat Display"/>
                <a:sym typeface="Red Hat Display"/>
              </a:rPr>
              <a:t>GENERATIVE AI FOR NON-TECHNICAL PROFESSIONALS: BUILD YOUR OWN TALKING AI AVATAR &amp; VOICE AGENT</a:t>
            </a:r>
          </a:p>
        </p:txBody>
      </p:sp>
      <p:sp>
        <p:nvSpPr>
          <p:cNvPr name="TextBox 8" id="8"/>
          <p:cNvSpPr txBox="true"/>
          <p:nvPr/>
        </p:nvSpPr>
        <p:spPr>
          <a:xfrm rot="0">
            <a:off x="3284091" y="5742853"/>
            <a:ext cx="11719819" cy="2678898"/>
          </a:xfrm>
          <a:prstGeom prst="rect">
            <a:avLst/>
          </a:prstGeom>
        </p:spPr>
        <p:txBody>
          <a:bodyPr anchor="t" rtlCol="false" tIns="0" lIns="0" bIns="0" rIns="0">
            <a:spAutoFit/>
          </a:bodyPr>
          <a:lstStyle/>
          <a:p>
            <a:pPr algn="ctr">
              <a:lnSpc>
                <a:spcPts val="21919"/>
              </a:lnSpc>
            </a:pPr>
            <a:r>
              <a:rPr lang="en-US" sz="15656">
                <a:solidFill>
                  <a:srgbClr val="EBE7D7"/>
                </a:solidFill>
                <a:latin typeface="Eyesome Script"/>
                <a:ea typeface="Eyesome Script"/>
                <a:cs typeface="Eyesome Script"/>
                <a:sym typeface="Eyesome Script"/>
              </a:rPr>
              <a:t>Let's get started!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5234590" y="2424936"/>
            <a:ext cx="7811684" cy="5657850"/>
            <a:chOff x="0" y="0"/>
            <a:chExt cx="2057398" cy="1490133"/>
          </a:xfrm>
        </p:grpSpPr>
        <p:sp>
          <p:nvSpPr>
            <p:cNvPr name="Freeform 5" id="5"/>
            <p:cNvSpPr/>
            <p:nvPr/>
          </p:nvSpPr>
          <p:spPr>
            <a:xfrm flipH="false" flipV="false" rot="0">
              <a:off x="0" y="0"/>
              <a:ext cx="2057398" cy="1490133"/>
            </a:xfrm>
            <a:custGeom>
              <a:avLst/>
              <a:gdLst/>
              <a:ahLst/>
              <a:cxnLst/>
              <a:rect r="r" b="b" t="t" l="l"/>
              <a:pathLst>
                <a:path h="1490133" w="2057398">
                  <a:moveTo>
                    <a:pt x="0" y="0"/>
                  </a:moveTo>
                  <a:lnTo>
                    <a:pt x="2057398" y="0"/>
                  </a:lnTo>
                  <a:lnTo>
                    <a:pt x="2057398" y="1490133"/>
                  </a:lnTo>
                  <a:lnTo>
                    <a:pt x="0" y="1490133"/>
                  </a:lnTo>
                  <a:close/>
                </a:path>
              </a:pathLst>
            </a:custGeom>
            <a:solidFill>
              <a:srgbClr val="3E2750"/>
            </a:solidFill>
          </p:spPr>
        </p:sp>
        <p:sp>
          <p:nvSpPr>
            <p:cNvPr name="TextBox 6" id="6"/>
            <p:cNvSpPr txBox="true"/>
            <p:nvPr/>
          </p:nvSpPr>
          <p:spPr>
            <a:xfrm>
              <a:off x="0" y="-38100"/>
              <a:ext cx="2057398" cy="1528233"/>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5234590" y="2424936"/>
            <a:ext cx="7811684" cy="5657850"/>
            <a:chOff x="0" y="0"/>
            <a:chExt cx="8767322" cy="6350000"/>
          </a:xfrm>
        </p:grpSpPr>
        <p:sp>
          <p:nvSpPr>
            <p:cNvPr name="Freeform 8" id="8"/>
            <p:cNvSpPr/>
            <p:nvPr/>
          </p:nvSpPr>
          <p:spPr>
            <a:xfrm flipH="false" flipV="false" rot="0">
              <a:off x="0" y="0"/>
              <a:ext cx="8767322" cy="6350000"/>
            </a:xfrm>
            <a:custGeom>
              <a:avLst/>
              <a:gdLst/>
              <a:ahLst/>
              <a:cxnLst/>
              <a:rect r="r" b="b" t="t" l="l"/>
              <a:pathLst>
                <a:path h="6350000" w="8767322">
                  <a:moveTo>
                    <a:pt x="8767322" y="279400"/>
                  </a:moveTo>
                  <a:lnTo>
                    <a:pt x="8767322" y="0"/>
                  </a:lnTo>
                  <a:lnTo>
                    <a:pt x="0" y="0"/>
                  </a:lnTo>
                  <a:lnTo>
                    <a:pt x="0" y="6350000"/>
                  </a:lnTo>
                  <a:lnTo>
                    <a:pt x="8767322" y="6350000"/>
                  </a:lnTo>
                  <a:lnTo>
                    <a:pt x="8767322" y="279400"/>
                  </a:lnTo>
                  <a:close/>
                  <a:moveTo>
                    <a:pt x="8688582" y="279400"/>
                  </a:moveTo>
                  <a:lnTo>
                    <a:pt x="8688582" y="6271260"/>
                  </a:lnTo>
                  <a:lnTo>
                    <a:pt x="78740" y="6271260"/>
                  </a:lnTo>
                  <a:lnTo>
                    <a:pt x="78740" y="78740"/>
                  </a:lnTo>
                  <a:lnTo>
                    <a:pt x="8688582" y="78740"/>
                  </a:lnTo>
                  <a:lnTo>
                    <a:pt x="8688582" y="279400"/>
                  </a:lnTo>
                  <a:close/>
                </a:path>
              </a:pathLst>
            </a:custGeom>
            <a:solidFill>
              <a:srgbClr val="EBE7D7"/>
            </a:solidFill>
          </p:spPr>
        </p:sp>
      </p:grpSp>
      <p:sp>
        <p:nvSpPr>
          <p:cNvPr name="AutoShape 9" id="9"/>
          <p:cNvSpPr/>
          <p:nvPr/>
        </p:nvSpPr>
        <p:spPr>
          <a:xfrm rot="0">
            <a:off x="6107858" y="5765713"/>
            <a:ext cx="6083896" cy="0"/>
          </a:xfrm>
          <a:prstGeom prst="line">
            <a:avLst/>
          </a:prstGeom>
          <a:ln cap="rnd" w="9525">
            <a:solidFill>
              <a:srgbClr val="3E2750"/>
            </a:solidFill>
            <a:prstDash val="solid"/>
            <a:headEnd type="none" len="sm" w="sm"/>
            <a:tailEnd type="none" len="sm" w="sm"/>
          </a:ln>
        </p:spPr>
      </p:sp>
      <p:sp>
        <p:nvSpPr>
          <p:cNvPr name="TextBox 10" id="10"/>
          <p:cNvSpPr txBox="true"/>
          <p:nvPr/>
        </p:nvSpPr>
        <p:spPr>
          <a:xfrm rot="0">
            <a:off x="6994253" y="3673420"/>
            <a:ext cx="4311104" cy="1882774"/>
          </a:xfrm>
          <a:prstGeom prst="rect">
            <a:avLst/>
          </a:prstGeom>
        </p:spPr>
        <p:txBody>
          <a:bodyPr anchor="t" rtlCol="false" tIns="0" lIns="0" bIns="0" rIns="0">
            <a:spAutoFit/>
          </a:bodyPr>
          <a:lstStyle/>
          <a:p>
            <a:pPr algn="ctr">
              <a:lnSpc>
                <a:spcPts val="15400"/>
              </a:lnSpc>
            </a:pPr>
            <a:r>
              <a:rPr lang="en-US" sz="11000">
                <a:solidFill>
                  <a:srgbClr val="EBE7D7"/>
                </a:solidFill>
                <a:latin typeface="Playfair Display"/>
                <a:ea typeface="Playfair Display"/>
                <a:cs typeface="Playfair Display"/>
                <a:sym typeface="Playfair Display"/>
              </a:rPr>
              <a:t>Week 1</a:t>
            </a:r>
          </a:p>
        </p:txBody>
      </p:sp>
      <p:sp>
        <p:nvSpPr>
          <p:cNvPr name="TextBox 11" id="11"/>
          <p:cNvSpPr txBox="true"/>
          <p:nvPr/>
        </p:nvSpPr>
        <p:spPr>
          <a:xfrm rot="0">
            <a:off x="6107858" y="6060263"/>
            <a:ext cx="6083896" cy="860425"/>
          </a:xfrm>
          <a:prstGeom prst="rect">
            <a:avLst/>
          </a:prstGeom>
        </p:spPr>
        <p:txBody>
          <a:bodyPr anchor="t" rtlCol="false" tIns="0" lIns="0" bIns="0" rIns="0">
            <a:spAutoFit/>
          </a:bodyPr>
          <a:lstStyle/>
          <a:p>
            <a:pPr algn="ctr">
              <a:lnSpc>
                <a:spcPts val="3499"/>
              </a:lnSpc>
            </a:pPr>
            <a:r>
              <a:rPr lang="en-US" b="true" sz="2499" spc="749">
                <a:solidFill>
                  <a:srgbClr val="EBE7D7"/>
                </a:solidFill>
                <a:latin typeface="Red Hat Display Bold"/>
                <a:ea typeface="Red Hat Display Bold"/>
                <a:cs typeface="Red Hat Display Bold"/>
                <a:sym typeface="Red Hat Display Bold"/>
              </a:rPr>
              <a:t>FOUNDATIONS: WHAT GENERATIVE AI CAN DO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pic>
          <p:nvPicPr>
            <p:cNvPr name="Picture 3" id="3"/>
            <p:cNvPicPr>
              <a:picLocks noChangeAspect="true"/>
            </p:cNvPicPr>
            <p:nvPr/>
          </p:nvPicPr>
          <p:blipFill>
            <a:blip r:embed="rId2">
              <a:alphaModFix amt="29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028700" y="3610828"/>
            <a:ext cx="7504405" cy="4719689"/>
            <a:chOff x="0" y="0"/>
            <a:chExt cx="2538527" cy="1596537"/>
          </a:xfrm>
        </p:grpSpPr>
        <p:sp>
          <p:nvSpPr>
            <p:cNvPr name="Freeform 5" id="5"/>
            <p:cNvSpPr/>
            <p:nvPr/>
          </p:nvSpPr>
          <p:spPr>
            <a:xfrm flipH="false" flipV="false" rot="0">
              <a:off x="0" y="0"/>
              <a:ext cx="2538527" cy="1596537"/>
            </a:xfrm>
            <a:custGeom>
              <a:avLst/>
              <a:gdLst/>
              <a:ahLst/>
              <a:cxnLst/>
              <a:rect r="r" b="b" t="t" l="l"/>
              <a:pathLst>
                <a:path h="1596537" w="2538527">
                  <a:moveTo>
                    <a:pt x="0" y="0"/>
                  </a:moveTo>
                  <a:lnTo>
                    <a:pt x="2538527" y="0"/>
                  </a:lnTo>
                  <a:lnTo>
                    <a:pt x="2538527" y="1596537"/>
                  </a:lnTo>
                  <a:lnTo>
                    <a:pt x="0" y="1596537"/>
                  </a:lnTo>
                  <a:close/>
                </a:path>
              </a:pathLst>
            </a:custGeom>
            <a:solidFill>
              <a:srgbClr val="EBE7D7">
                <a:alpha val="84706"/>
              </a:srgbClr>
            </a:solidFill>
          </p:spPr>
        </p:sp>
      </p:grpSp>
      <p:sp>
        <p:nvSpPr>
          <p:cNvPr name="Freeform 6" id="6"/>
          <p:cNvSpPr/>
          <p:nvPr/>
        </p:nvSpPr>
        <p:spPr>
          <a:xfrm flipH="false" flipV="false" rot="0">
            <a:off x="1633558" y="4747174"/>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657032" y="3610828"/>
            <a:ext cx="7125547" cy="4719689"/>
            <a:chOff x="0" y="0"/>
            <a:chExt cx="2410370" cy="1596537"/>
          </a:xfrm>
        </p:grpSpPr>
        <p:sp>
          <p:nvSpPr>
            <p:cNvPr name="Freeform 8" id="8"/>
            <p:cNvSpPr/>
            <p:nvPr/>
          </p:nvSpPr>
          <p:spPr>
            <a:xfrm flipH="false" flipV="false" rot="0">
              <a:off x="0" y="0"/>
              <a:ext cx="2410370" cy="1596537"/>
            </a:xfrm>
            <a:custGeom>
              <a:avLst/>
              <a:gdLst/>
              <a:ahLst/>
              <a:cxnLst/>
              <a:rect r="r" b="b" t="t" l="l"/>
              <a:pathLst>
                <a:path h="1596537" w="2410370">
                  <a:moveTo>
                    <a:pt x="0" y="0"/>
                  </a:moveTo>
                  <a:lnTo>
                    <a:pt x="2410370" y="0"/>
                  </a:lnTo>
                  <a:lnTo>
                    <a:pt x="2410370" y="1596537"/>
                  </a:lnTo>
                  <a:lnTo>
                    <a:pt x="0" y="1596537"/>
                  </a:lnTo>
                  <a:close/>
                </a:path>
              </a:pathLst>
            </a:custGeom>
            <a:solidFill>
              <a:srgbClr val="EBE7D7">
                <a:alpha val="84706"/>
              </a:srgbClr>
            </a:solidFill>
          </p:spPr>
        </p:sp>
      </p:grpSp>
      <p:sp>
        <p:nvSpPr>
          <p:cNvPr name="TextBox 9" id="9"/>
          <p:cNvSpPr txBox="true"/>
          <p:nvPr/>
        </p:nvSpPr>
        <p:spPr>
          <a:xfrm rot="0">
            <a:off x="4684726" y="1650322"/>
            <a:ext cx="8662169" cy="1193800"/>
          </a:xfrm>
          <a:prstGeom prst="rect">
            <a:avLst/>
          </a:prstGeom>
        </p:spPr>
        <p:txBody>
          <a:bodyPr anchor="t" rtlCol="false" tIns="0" lIns="0" bIns="0" rIns="0">
            <a:spAutoFit/>
          </a:bodyPr>
          <a:lstStyle/>
          <a:p>
            <a:pPr algn="ctr">
              <a:lnSpc>
                <a:spcPts val="9799"/>
              </a:lnSpc>
            </a:pPr>
            <a:r>
              <a:rPr lang="en-US" sz="6999">
                <a:solidFill>
                  <a:srgbClr val="EBE7D7"/>
                </a:solidFill>
                <a:latin typeface="Playfair Display"/>
                <a:ea typeface="Playfair Display"/>
                <a:cs typeface="Playfair Display"/>
                <a:sym typeface="Playfair Display"/>
              </a:rPr>
              <a:t>What Is Generative AI</a:t>
            </a:r>
          </a:p>
        </p:txBody>
      </p:sp>
      <p:sp>
        <p:nvSpPr>
          <p:cNvPr name="TextBox 10" id="10"/>
          <p:cNvSpPr txBox="true"/>
          <p:nvPr/>
        </p:nvSpPr>
        <p:spPr>
          <a:xfrm rot="0">
            <a:off x="1633558" y="3976802"/>
            <a:ext cx="2570708" cy="379730"/>
          </a:xfrm>
          <a:prstGeom prst="rect">
            <a:avLst/>
          </a:prstGeom>
        </p:spPr>
        <p:txBody>
          <a:bodyPr anchor="t" rtlCol="false" tIns="0" lIns="0" bIns="0" rIns="0">
            <a:spAutoFit/>
          </a:bodyPr>
          <a:lstStyle/>
          <a:p>
            <a:pPr algn="l">
              <a:lnSpc>
                <a:spcPts val="3220"/>
              </a:lnSpc>
            </a:pPr>
            <a:r>
              <a:rPr lang="en-US" b="true" sz="2300" spc="690">
                <a:solidFill>
                  <a:srgbClr val="315962"/>
                </a:solidFill>
                <a:latin typeface="Red Hat Display Bold"/>
                <a:ea typeface="Red Hat Display Bold"/>
                <a:cs typeface="Red Hat Display Bold"/>
                <a:sym typeface="Red Hat Display Bold"/>
              </a:rPr>
              <a:t>DEFINITION</a:t>
            </a:r>
          </a:p>
        </p:txBody>
      </p:sp>
      <p:sp>
        <p:nvSpPr>
          <p:cNvPr name="TextBox 11" id="11"/>
          <p:cNvSpPr txBox="true"/>
          <p:nvPr/>
        </p:nvSpPr>
        <p:spPr>
          <a:xfrm rot="0">
            <a:off x="9995732" y="3976802"/>
            <a:ext cx="6702326" cy="379730"/>
          </a:xfrm>
          <a:prstGeom prst="rect">
            <a:avLst/>
          </a:prstGeom>
        </p:spPr>
        <p:txBody>
          <a:bodyPr anchor="t" rtlCol="false" tIns="0" lIns="0" bIns="0" rIns="0">
            <a:spAutoFit/>
          </a:bodyPr>
          <a:lstStyle/>
          <a:p>
            <a:pPr algn="l">
              <a:lnSpc>
                <a:spcPts val="3220"/>
              </a:lnSpc>
            </a:pPr>
            <a:r>
              <a:rPr lang="en-US" b="true" sz="2300" spc="690">
                <a:solidFill>
                  <a:srgbClr val="315962"/>
                </a:solidFill>
                <a:latin typeface="Red Hat Display Bold"/>
                <a:ea typeface="Red Hat Display Bold"/>
                <a:cs typeface="Red Hat Display Bold"/>
                <a:sym typeface="Red Hat Display Bold"/>
              </a:rPr>
              <a:t>HOW IT WORKS (SIMPLE VIEW)</a:t>
            </a:r>
          </a:p>
        </p:txBody>
      </p:sp>
      <p:sp>
        <p:nvSpPr>
          <p:cNvPr name="TextBox 12" id="12"/>
          <p:cNvSpPr txBox="true"/>
          <p:nvPr/>
        </p:nvSpPr>
        <p:spPr>
          <a:xfrm rot="0">
            <a:off x="2323006" y="4699549"/>
            <a:ext cx="5430687" cy="3115945"/>
          </a:xfrm>
          <a:prstGeom prst="rect">
            <a:avLst/>
          </a:prstGeom>
        </p:spPr>
        <p:txBody>
          <a:bodyPr anchor="t" rtlCol="false" tIns="0" lIns="0" bIns="0" rIns="0">
            <a:spAutoFit/>
          </a:bodyPr>
          <a:lstStyle/>
          <a:p>
            <a:pPr algn="l">
              <a:lnSpc>
                <a:spcPts val="3079"/>
              </a:lnSpc>
            </a:pPr>
            <a:r>
              <a:rPr lang="en-US" sz="2199">
                <a:solidFill>
                  <a:srgbClr val="16161C"/>
                </a:solidFill>
                <a:latin typeface="Raleway"/>
                <a:ea typeface="Raleway"/>
                <a:cs typeface="Raleway"/>
                <a:sym typeface="Raleway"/>
              </a:rPr>
              <a:t>Generative AI refers to artificial-intelligence systems that create new content text, images, audio, or video based on patterns they learned from large datasets.</a:t>
            </a:r>
          </a:p>
          <a:p>
            <a:pPr algn="l">
              <a:lnSpc>
                <a:spcPts val="3079"/>
              </a:lnSpc>
              <a:spcBef>
                <a:spcPct val="0"/>
              </a:spcBef>
            </a:pPr>
            <a:r>
              <a:rPr lang="en-US" sz="2199">
                <a:solidFill>
                  <a:srgbClr val="16161C"/>
                </a:solidFill>
                <a:latin typeface="Raleway"/>
                <a:ea typeface="Raleway"/>
                <a:cs typeface="Raleway"/>
                <a:sym typeface="Raleway"/>
              </a:rPr>
              <a:t>Instead of just classifying or predicting, generative models produce</a:t>
            </a:r>
            <a:r>
              <a:rPr lang="en-US" sz="2199">
                <a:solidFill>
                  <a:srgbClr val="16161C"/>
                </a:solidFill>
                <a:latin typeface="Raleway"/>
                <a:ea typeface="Raleway"/>
                <a:cs typeface="Raleway"/>
                <a:sym typeface="Raleway"/>
              </a:rPr>
              <a:t> something new.</a:t>
            </a:r>
          </a:p>
        </p:txBody>
      </p:sp>
      <p:sp>
        <p:nvSpPr>
          <p:cNvPr name="TextBox 13" id="13"/>
          <p:cNvSpPr txBox="true"/>
          <p:nvPr/>
        </p:nvSpPr>
        <p:spPr>
          <a:xfrm rot="0">
            <a:off x="10871986" y="4698690"/>
            <a:ext cx="5430687" cy="382270"/>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Input (prompt)</a:t>
            </a:r>
          </a:p>
        </p:txBody>
      </p:sp>
      <p:sp>
        <p:nvSpPr>
          <p:cNvPr name="TextBox 14" id="14"/>
          <p:cNvSpPr txBox="true"/>
          <p:nvPr/>
        </p:nvSpPr>
        <p:spPr>
          <a:xfrm rot="0">
            <a:off x="10871986" y="5418647"/>
            <a:ext cx="5430687" cy="382270"/>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Model interprets context</a:t>
            </a:r>
          </a:p>
        </p:txBody>
      </p:sp>
      <p:sp>
        <p:nvSpPr>
          <p:cNvPr name="TextBox 15" id="15"/>
          <p:cNvSpPr txBox="true"/>
          <p:nvPr/>
        </p:nvSpPr>
        <p:spPr>
          <a:xfrm rot="0">
            <a:off x="10871986" y="6233710"/>
            <a:ext cx="5430687" cy="382270"/>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Model predicts next word / pixel /</a:t>
            </a:r>
            <a:r>
              <a:rPr lang="en-US" sz="2199">
                <a:solidFill>
                  <a:srgbClr val="16161C"/>
                </a:solidFill>
                <a:latin typeface="Raleway"/>
                <a:ea typeface="Raleway"/>
                <a:cs typeface="Raleway"/>
                <a:sym typeface="Raleway"/>
              </a:rPr>
              <a:t> sound</a:t>
            </a:r>
          </a:p>
        </p:txBody>
      </p:sp>
      <p:sp>
        <p:nvSpPr>
          <p:cNvPr name="Freeform 16" id="16"/>
          <p:cNvSpPr/>
          <p:nvPr/>
        </p:nvSpPr>
        <p:spPr>
          <a:xfrm flipH="false" flipV="false" rot="0">
            <a:off x="10198190" y="4694378"/>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198190" y="5466272"/>
            <a:ext cx="438519" cy="438519"/>
          </a:xfrm>
          <a:custGeom>
            <a:avLst/>
            <a:gdLst/>
            <a:ahLst/>
            <a:cxnLst/>
            <a:rect r="r" b="b" t="t" l="l"/>
            <a:pathLst>
              <a:path h="438519" w="438519">
                <a:moveTo>
                  <a:pt x="0" y="0"/>
                </a:moveTo>
                <a:lnTo>
                  <a:pt x="438518" y="0"/>
                </a:lnTo>
                <a:lnTo>
                  <a:pt x="438518" y="438518"/>
                </a:lnTo>
                <a:lnTo>
                  <a:pt x="0" y="438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0198190" y="6238165"/>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0198190" y="7010059"/>
            <a:ext cx="438519" cy="438519"/>
          </a:xfrm>
          <a:custGeom>
            <a:avLst/>
            <a:gdLst/>
            <a:ahLst/>
            <a:cxnLst/>
            <a:rect r="r" b="b" t="t" l="l"/>
            <a:pathLst>
              <a:path h="438519" w="438519">
                <a:moveTo>
                  <a:pt x="0" y="0"/>
                </a:moveTo>
                <a:lnTo>
                  <a:pt x="438518" y="0"/>
                </a:lnTo>
                <a:lnTo>
                  <a:pt x="438518" y="438518"/>
                </a:lnTo>
                <a:lnTo>
                  <a:pt x="0" y="438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10871986" y="7014370"/>
            <a:ext cx="5430687" cy="382270"/>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Model predicts next word / pixel /</a:t>
            </a:r>
            <a:r>
              <a:rPr lang="en-US" sz="2199">
                <a:solidFill>
                  <a:srgbClr val="16161C"/>
                </a:solidFill>
                <a:latin typeface="Raleway"/>
                <a:ea typeface="Raleway"/>
                <a:cs typeface="Raleway"/>
                <a:sym typeface="Raleway"/>
              </a:rPr>
              <a:t> sound</a:t>
            </a:r>
          </a:p>
        </p:txBody>
      </p:sp>
      <p:sp>
        <p:nvSpPr>
          <p:cNvPr name="TextBox 21" id="21"/>
          <p:cNvSpPr txBox="true"/>
          <p:nvPr/>
        </p:nvSpPr>
        <p:spPr>
          <a:xfrm rot="0">
            <a:off x="1028700" y="9210675"/>
            <a:ext cx="15669358" cy="772795"/>
          </a:xfrm>
          <a:prstGeom prst="rect">
            <a:avLst/>
          </a:prstGeom>
        </p:spPr>
        <p:txBody>
          <a:bodyPr anchor="t" rtlCol="false" tIns="0" lIns="0" bIns="0" rIns="0">
            <a:spAutoFit/>
          </a:bodyPr>
          <a:lstStyle/>
          <a:p>
            <a:pPr algn="l">
              <a:lnSpc>
                <a:spcPts val="3079"/>
              </a:lnSpc>
            </a:pPr>
            <a:r>
              <a:rPr lang="en-US" sz="2199">
                <a:solidFill>
                  <a:srgbClr val="FFFFFF"/>
                </a:solidFill>
                <a:latin typeface="Raleway"/>
                <a:ea typeface="Raleway"/>
                <a:cs typeface="Raleway"/>
                <a:sym typeface="Raleway"/>
              </a:rPr>
              <a:t>Exampl</a:t>
            </a:r>
            <a:r>
              <a:rPr lang="en-US" sz="2199">
                <a:solidFill>
                  <a:srgbClr val="FFFFFF"/>
                </a:solidFill>
                <a:latin typeface="Raleway"/>
                <a:ea typeface="Raleway"/>
                <a:cs typeface="Raleway"/>
                <a:sym typeface="Raleway"/>
              </a:rPr>
              <a:t>e: ‘Write a LinkedIn post about staying focused’ → Gemini predicts words until the sentence</a:t>
            </a:r>
            <a:r>
              <a:rPr lang="en-US" sz="2199">
                <a:solidFill>
                  <a:srgbClr val="FFFFFF"/>
                </a:solidFill>
                <a:latin typeface="Raleway"/>
                <a:ea typeface="Raleway"/>
                <a:cs typeface="Raleway"/>
                <a:sym typeface="Raleway"/>
              </a:rPr>
              <a:t> sounds natural.</a:t>
            </a:r>
          </a:p>
          <a:p>
            <a:pPr algn="l">
              <a:lnSpc>
                <a:spcPts val="30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aphicFrame>
        <p:nvGraphicFramePr>
          <p:cNvPr name="Object 2" id="2"/>
          <p:cNvGraphicFramePr/>
          <p:nvPr/>
        </p:nvGraphicFramePr>
        <p:xfrm>
          <a:off x="551280" y="1626332"/>
          <a:ext cx="5657850" cy="4400550"/>
        </p:xfrm>
        <a:graphic>
          <a:graphicData uri="http://schemas.openxmlformats.org/presentationml/2006/ole">
            <p:oleObj imgW="6781800" imgH="55245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3224903" y="212371"/>
            <a:ext cx="12925445" cy="850240"/>
          </a:xfrm>
          <a:prstGeom prst="rect">
            <a:avLst/>
          </a:prstGeom>
        </p:spPr>
        <p:txBody>
          <a:bodyPr anchor="t" rtlCol="false" tIns="0" lIns="0" bIns="0" rIns="0">
            <a:spAutoFit/>
          </a:bodyPr>
          <a:lstStyle/>
          <a:p>
            <a:pPr algn="l">
              <a:lnSpc>
                <a:spcPts val="6977"/>
              </a:lnSpc>
            </a:pPr>
            <a:r>
              <a:rPr lang="en-US" sz="4983">
                <a:solidFill>
                  <a:srgbClr val="3E2750"/>
                </a:solidFill>
                <a:latin typeface="Playfair Display"/>
                <a:ea typeface="Playfair Display"/>
                <a:cs typeface="Playfair Display"/>
                <a:sym typeface="Playfair Display"/>
              </a:rPr>
              <a:t>6 Important Terms to Know in Generat</a:t>
            </a:r>
            <a:r>
              <a:rPr lang="en-US" sz="4983">
                <a:solidFill>
                  <a:srgbClr val="3E2750"/>
                </a:solidFill>
                <a:latin typeface="Playfair Display"/>
                <a:ea typeface="Playfair Display"/>
                <a:cs typeface="Playfair Display"/>
                <a:sym typeface="Playfair Display"/>
              </a:rPr>
              <a:t>ive AI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aphicFrame>
        <p:nvGraphicFramePr>
          <p:cNvPr name="Object 2" id="2"/>
          <p:cNvGraphicFramePr/>
          <p:nvPr/>
        </p:nvGraphicFramePr>
        <p:xfrm>
          <a:off x="564027" y="2090973"/>
          <a:ext cx="5657850" cy="3143250"/>
        </p:xfrm>
        <a:graphic>
          <a:graphicData uri="http://schemas.openxmlformats.org/presentationml/2006/ole">
            <p:oleObj imgW="6781800" imgH="42672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4236430" y="212442"/>
            <a:ext cx="9815140" cy="1193800"/>
          </a:xfrm>
          <a:prstGeom prst="rect">
            <a:avLst/>
          </a:prstGeom>
        </p:spPr>
        <p:txBody>
          <a:bodyPr anchor="t" rtlCol="false" tIns="0" lIns="0" bIns="0" rIns="0">
            <a:spAutoFit/>
          </a:bodyPr>
          <a:lstStyle/>
          <a:p>
            <a:pPr algn="l">
              <a:lnSpc>
                <a:spcPts val="9799"/>
              </a:lnSpc>
            </a:pPr>
            <a:r>
              <a:rPr lang="en-US" sz="6999">
                <a:solidFill>
                  <a:srgbClr val="3E2750"/>
                </a:solidFill>
                <a:latin typeface="Playfair Display"/>
                <a:ea typeface="Playfair Display"/>
                <a:cs typeface="Playfair Display"/>
                <a:sym typeface="Playfair Display"/>
              </a:rPr>
              <a:t>Generat</a:t>
            </a:r>
            <a:r>
              <a:rPr lang="en-US" sz="6999">
                <a:solidFill>
                  <a:srgbClr val="3E2750"/>
                </a:solidFill>
                <a:latin typeface="Playfair Display"/>
                <a:ea typeface="Playfair Display"/>
                <a:cs typeface="Playfair Display"/>
                <a:sym typeface="Playfair Display"/>
              </a:rPr>
              <a:t>ive AI Modalities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pSp>
        <p:nvGrpSpPr>
          <p:cNvPr name="Group 2" id="2"/>
          <p:cNvGrpSpPr/>
          <p:nvPr/>
        </p:nvGrpSpPr>
        <p:grpSpPr>
          <a:xfrm rot="0">
            <a:off x="425445" y="523845"/>
            <a:ext cx="5182772" cy="9239310"/>
            <a:chOff x="0" y="0"/>
            <a:chExt cx="6910363" cy="12319080"/>
          </a:xfrm>
        </p:grpSpPr>
        <p:pic>
          <p:nvPicPr>
            <p:cNvPr name="Picture 3" id="3"/>
            <p:cNvPicPr>
              <a:picLocks noChangeAspect="true"/>
            </p:cNvPicPr>
            <p:nvPr/>
          </p:nvPicPr>
          <p:blipFill>
            <a:blip r:embed="rId2"/>
            <a:srcRect l="36871" t="0" r="25799" b="0"/>
            <a:stretch>
              <a:fillRect/>
            </a:stretch>
          </p:blipFill>
          <p:spPr>
            <a:xfrm flipH="false" flipV="false">
              <a:off x="0" y="0"/>
              <a:ext cx="6910363" cy="12319080"/>
            </a:xfrm>
            <a:prstGeom prst="rect">
              <a:avLst/>
            </a:prstGeom>
          </p:spPr>
        </p:pic>
      </p:grpSp>
      <p:sp>
        <p:nvSpPr>
          <p:cNvPr name="AutoShape 4" id="4"/>
          <p:cNvSpPr/>
          <p:nvPr/>
        </p:nvSpPr>
        <p:spPr>
          <a:xfrm rot="-5400000">
            <a:off x="1499894" y="5133975"/>
            <a:ext cx="9239310" cy="0"/>
          </a:xfrm>
          <a:prstGeom prst="line">
            <a:avLst/>
          </a:prstGeom>
          <a:ln cap="rnd" w="19050">
            <a:solidFill>
              <a:srgbClr val="3E2750"/>
            </a:solidFill>
            <a:prstDash val="solid"/>
            <a:headEnd type="none" len="sm" w="sm"/>
            <a:tailEnd type="none" len="sm" w="sm"/>
          </a:ln>
        </p:spPr>
      </p:sp>
      <p:sp>
        <p:nvSpPr>
          <p:cNvPr name="TextBox 5" id="5"/>
          <p:cNvSpPr txBox="true"/>
          <p:nvPr/>
        </p:nvSpPr>
        <p:spPr>
          <a:xfrm rot="0">
            <a:off x="6581303" y="2007893"/>
            <a:ext cx="1026936" cy="784225"/>
          </a:xfrm>
          <a:prstGeom prst="rect">
            <a:avLst/>
          </a:prstGeom>
        </p:spPr>
        <p:txBody>
          <a:bodyPr anchor="t" rtlCol="false" tIns="0" lIns="0" bIns="0" rIns="0">
            <a:spAutoFit/>
          </a:bodyPr>
          <a:lstStyle/>
          <a:p>
            <a:pPr algn="l">
              <a:lnSpc>
                <a:spcPts val="6050"/>
              </a:lnSpc>
            </a:pPr>
            <a:r>
              <a:rPr lang="en-US" sz="5500">
                <a:solidFill>
                  <a:srgbClr val="315962"/>
                </a:solidFill>
                <a:latin typeface="Red Hat Display"/>
                <a:ea typeface="Red Hat Display"/>
                <a:cs typeface="Red Hat Display"/>
                <a:sym typeface="Red Hat Display"/>
              </a:rPr>
              <a:t>01</a:t>
            </a:r>
          </a:p>
        </p:txBody>
      </p:sp>
      <p:sp>
        <p:nvSpPr>
          <p:cNvPr name="TextBox 6" id="6"/>
          <p:cNvSpPr txBox="true"/>
          <p:nvPr/>
        </p:nvSpPr>
        <p:spPr>
          <a:xfrm rot="0">
            <a:off x="6581303" y="3605912"/>
            <a:ext cx="1026936" cy="784225"/>
          </a:xfrm>
          <a:prstGeom prst="rect">
            <a:avLst/>
          </a:prstGeom>
        </p:spPr>
        <p:txBody>
          <a:bodyPr anchor="t" rtlCol="false" tIns="0" lIns="0" bIns="0" rIns="0">
            <a:spAutoFit/>
          </a:bodyPr>
          <a:lstStyle/>
          <a:p>
            <a:pPr algn="l">
              <a:lnSpc>
                <a:spcPts val="6050"/>
              </a:lnSpc>
            </a:pPr>
            <a:r>
              <a:rPr lang="en-US" sz="5500">
                <a:solidFill>
                  <a:srgbClr val="315962"/>
                </a:solidFill>
                <a:latin typeface="Red Hat Display"/>
                <a:ea typeface="Red Hat Display"/>
                <a:cs typeface="Red Hat Display"/>
                <a:sym typeface="Red Hat Display"/>
              </a:rPr>
              <a:t>02</a:t>
            </a:r>
          </a:p>
        </p:txBody>
      </p:sp>
      <p:sp>
        <p:nvSpPr>
          <p:cNvPr name="TextBox 7" id="7"/>
          <p:cNvSpPr txBox="true"/>
          <p:nvPr/>
        </p:nvSpPr>
        <p:spPr>
          <a:xfrm rot="0">
            <a:off x="6581303" y="5174213"/>
            <a:ext cx="1026936" cy="784225"/>
          </a:xfrm>
          <a:prstGeom prst="rect">
            <a:avLst/>
          </a:prstGeom>
        </p:spPr>
        <p:txBody>
          <a:bodyPr anchor="t" rtlCol="false" tIns="0" lIns="0" bIns="0" rIns="0">
            <a:spAutoFit/>
          </a:bodyPr>
          <a:lstStyle/>
          <a:p>
            <a:pPr algn="l">
              <a:lnSpc>
                <a:spcPts val="6050"/>
              </a:lnSpc>
            </a:pPr>
            <a:r>
              <a:rPr lang="en-US" sz="5500">
                <a:solidFill>
                  <a:srgbClr val="315962"/>
                </a:solidFill>
                <a:latin typeface="Red Hat Display"/>
                <a:ea typeface="Red Hat Display"/>
                <a:cs typeface="Red Hat Display"/>
                <a:sym typeface="Red Hat Display"/>
              </a:rPr>
              <a:t>03</a:t>
            </a:r>
          </a:p>
        </p:txBody>
      </p:sp>
      <p:sp>
        <p:nvSpPr>
          <p:cNvPr name="TextBox 8" id="8"/>
          <p:cNvSpPr txBox="true"/>
          <p:nvPr/>
        </p:nvSpPr>
        <p:spPr>
          <a:xfrm rot="0">
            <a:off x="6581303" y="6754124"/>
            <a:ext cx="1026936" cy="784225"/>
          </a:xfrm>
          <a:prstGeom prst="rect">
            <a:avLst/>
          </a:prstGeom>
        </p:spPr>
        <p:txBody>
          <a:bodyPr anchor="t" rtlCol="false" tIns="0" lIns="0" bIns="0" rIns="0">
            <a:spAutoFit/>
          </a:bodyPr>
          <a:lstStyle/>
          <a:p>
            <a:pPr algn="l">
              <a:lnSpc>
                <a:spcPts val="6050"/>
              </a:lnSpc>
            </a:pPr>
            <a:r>
              <a:rPr lang="en-US" sz="5500">
                <a:solidFill>
                  <a:srgbClr val="315962"/>
                </a:solidFill>
                <a:latin typeface="Red Hat Display"/>
                <a:ea typeface="Red Hat Display"/>
                <a:cs typeface="Red Hat Display"/>
                <a:sym typeface="Red Hat Display"/>
              </a:rPr>
              <a:t>04</a:t>
            </a:r>
          </a:p>
        </p:txBody>
      </p:sp>
      <p:sp>
        <p:nvSpPr>
          <p:cNvPr name="TextBox 9" id="9"/>
          <p:cNvSpPr txBox="true"/>
          <p:nvPr/>
        </p:nvSpPr>
        <p:spPr>
          <a:xfrm rot="0">
            <a:off x="7931172" y="2167278"/>
            <a:ext cx="7705172" cy="379731"/>
          </a:xfrm>
          <a:prstGeom prst="rect">
            <a:avLst/>
          </a:prstGeom>
        </p:spPr>
        <p:txBody>
          <a:bodyPr anchor="t" rtlCol="false" tIns="0" lIns="0" bIns="0" rIns="0">
            <a:spAutoFit/>
          </a:bodyPr>
          <a:lstStyle/>
          <a:p>
            <a:pPr algn="l">
              <a:lnSpc>
                <a:spcPts val="3219"/>
              </a:lnSpc>
            </a:pPr>
            <a:r>
              <a:rPr lang="en-US" sz="2299">
                <a:solidFill>
                  <a:srgbClr val="16161C"/>
                </a:solidFill>
                <a:latin typeface="Red Hat Display"/>
                <a:ea typeface="Red Hat Display"/>
                <a:cs typeface="Red Hat Display"/>
                <a:sym typeface="Red Hat Display"/>
              </a:rPr>
              <a:t>Acce</a:t>
            </a:r>
            <a:r>
              <a:rPr lang="en-US" sz="2299">
                <a:solidFill>
                  <a:srgbClr val="16161C"/>
                </a:solidFill>
                <a:latin typeface="Red Hat Display"/>
                <a:ea typeface="Red Hat Display"/>
                <a:cs typeface="Red Hat Display"/>
                <a:sym typeface="Red Hat Display"/>
              </a:rPr>
              <a:t>lerates creativity and production</a:t>
            </a:r>
          </a:p>
        </p:txBody>
      </p:sp>
      <p:sp>
        <p:nvSpPr>
          <p:cNvPr name="TextBox 10" id="10"/>
          <p:cNvSpPr txBox="true"/>
          <p:nvPr/>
        </p:nvSpPr>
        <p:spPr>
          <a:xfrm rot="0">
            <a:off x="7931172" y="3765297"/>
            <a:ext cx="7705172" cy="379731"/>
          </a:xfrm>
          <a:prstGeom prst="rect">
            <a:avLst/>
          </a:prstGeom>
        </p:spPr>
        <p:txBody>
          <a:bodyPr anchor="t" rtlCol="false" tIns="0" lIns="0" bIns="0" rIns="0">
            <a:spAutoFit/>
          </a:bodyPr>
          <a:lstStyle/>
          <a:p>
            <a:pPr algn="l">
              <a:lnSpc>
                <a:spcPts val="3219"/>
              </a:lnSpc>
            </a:pPr>
            <a:r>
              <a:rPr lang="en-US" sz="2299">
                <a:solidFill>
                  <a:srgbClr val="16161C"/>
                </a:solidFill>
                <a:latin typeface="Red Hat Display"/>
                <a:ea typeface="Red Hat Display"/>
                <a:cs typeface="Red Hat Display"/>
                <a:sym typeface="Red Hat Display"/>
              </a:rPr>
              <a:t>Au</a:t>
            </a:r>
            <a:r>
              <a:rPr lang="en-US" sz="2299">
                <a:solidFill>
                  <a:srgbClr val="16161C"/>
                </a:solidFill>
                <a:latin typeface="Red Hat Display"/>
                <a:ea typeface="Red Hat Display"/>
                <a:cs typeface="Red Hat Display"/>
                <a:sym typeface="Red Hat Display"/>
              </a:rPr>
              <a:t>tomates routine writing or design tasks</a:t>
            </a:r>
          </a:p>
        </p:txBody>
      </p:sp>
      <p:sp>
        <p:nvSpPr>
          <p:cNvPr name="TextBox 11" id="11"/>
          <p:cNvSpPr txBox="true"/>
          <p:nvPr/>
        </p:nvSpPr>
        <p:spPr>
          <a:xfrm rot="0">
            <a:off x="7931172" y="5333598"/>
            <a:ext cx="7705172" cy="379731"/>
          </a:xfrm>
          <a:prstGeom prst="rect">
            <a:avLst/>
          </a:prstGeom>
        </p:spPr>
        <p:txBody>
          <a:bodyPr anchor="t" rtlCol="false" tIns="0" lIns="0" bIns="0" rIns="0">
            <a:spAutoFit/>
          </a:bodyPr>
          <a:lstStyle/>
          <a:p>
            <a:pPr algn="l">
              <a:lnSpc>
                <a:spcPts val="3219"/>
              </a:lnSpc>
            </a:pPr>
            <a:r>
              <a:rPr lang="en-US" sz="2299">
                <a:solidFill>
                  <a:srgbClr val="16161C"/>
                </a:solidFill>
                <a:latin typeface="Red Hat Display"/>
                <a:ea typeface="Red Hat Display"/>
                <a:cs typeface="Red Hat Display"/>
                <a:sym typeface="Red Hat Display"/>
              </a:rPr>
              <a:t>Enables pe</a:t>
            </a:r>
            <a:r>
              <a:rPr lang="en-US" sz="2299">
                <a:solidFill>
                  <a:srgbClr val="16161C"/>
                </a:solidFill>
                <a:latin typeface="Red Hat Display"/>
                <a:ea typeface="Red Hat Display"/>
                <a:cs typeface="Red Hat Display"/>
                <a:sym typeface="Red Hat Display"/>
              </a:rPr>
              <a:t>rsonalization at scale</a:t>
            </a:r>
          </a:p>
        </p:txBody>
      </p:sp>
      <p:sp>
        <p:nvSpPr>
          <p:cNvPr name="TextBox 12" id="12"/>
          <p:cNvSpPr txBox="true"/>
          <p:nvPr/>
        </p:nvSpPr>
        <p:spPr>
          <a:xfrm rot="0">
            <a:off x="7931172" y="6932528"/>
            <a:ext cx="7705172" cy="379731"/>
          </a:xfrm>
          <a:prstGeom prst="rect">
            <a:avLst/>
          </a:prstGeom>
        </p:spPr>
        <p:txBody>
          <a:bodyPr anchor="t" rtlCol="false" tIns="0" lIns="0" bIns="0" rIns="0">
            <a:spAutoFit/>
          </a:bodyPr>
          <a:lstStyle/>
          <a:p>
            <a:pPr algn="l">
              <a:lnSpc>
                <a:spcPts val="3219"/>
              </a:lnSpc>
            </a:pPr>
            <a:r>
              <a:rPr lang="en-US" sz="2299">
                <a:solidFill>
                  <a:srgbClr val="16161C"/>
                </a:solidFill>
                <a:latin typeface="Red Hat Display"/>
                <a:ea typeface="Red Hat Display"/>
                <a:cs typeface="Red Hat Display"/>
                <a:sym typeface="Red Hat Display"/>
              </a:rPr>
              <a:t>Opens new</a:t>
            </a:r>
            <a:r>
              <a:rPr lang="en-US" sz="2299">
                <a:solidFill>
                  <a:srgbClr val="16161C"/>
                </a:solidFill>
                <a:latin typeface="Red Hat Display"/>
                <a:ea typeface="Red Hat Display"/>
                <a:cs typeface="Red Hat Display"/>
                <a:sym typeface="Red Hat Display"/>
              </a:rPr>
              <a:t> ways to communicate ideas visually or vocally</a:t>
            </a:r>
          </a:p>
        </p:txBody>
      </p:sp>
      <p:sp>
        <p:nvSpPr>
          <p:cNvPr name="TextBox 13" id="13"/>
          <p:cNvSpPr txBox="true"/>
          <p:nvPr/>
        </p:nvSpPr>
        <p:spPr>
          <a:xfrm rot="0">
            <a:off x="6581303" y="538906"/>
            <a:ext cx="5923211" cy="1193800"/>
          </a:xfrm>
          <a:prstGeom prst="rect">
            <a:avLst/>
          </a:prstGeom>
        </p:spPr>
        <p:txBody>
          <a:bodyPr anchor="t" rtlCol="false" tIns="0" lIns="0" bIns="0" rIns="0">
            <a:spAutoFit/>
          </a:bodyPr>
          <a:lstStyle/>
          <a:p>
            <a:pPr algn="l">
              <a:lnSpc>
                <a:spcPts val="9799"/>
              </a:lnSpc>
            </a:pPr>
            <a:r>
              <a:rPr lang="en-US" sz="6999">
                <a:solidFill>
                  <a:srgbClr val="3E2750"/>
                </a:solidFill>
                <a:latin typeface="Playfair Display"/>
                <a:ea typeface="Playfair Display"/>
                <a:cs typeface="Playfair Display"/>
                <a:sym typeface="Playfair Display"/>
              </a:rPr>
              <a:t>Why It Matters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pic>
          <p:nvPicPr>
            <p:cNvPr name="Picture 3" id="3"/>
            <p:cNvPicPr>
              <a:picLocks noChangeAspect="true"/>
            </p:cNvPicPr>
            <p:nvPr/>
          </p:nvPicPr>
          <p:blipFill>
            <a:blip r:embed="rId2">
              <a:alphaModFix amt="29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028700" y="3610828"/>
            <a:ext cx="7504405" cy="4719689"/>
            <a:chOff x="0" y="0"/>
            <a:chExt cx="2538527" cy="1596537"/>
          </a:xfrm>
        </p:grpSpPr>
        <p:sp>
          <p:nvSpPr>
            <p:cNvPr name="Freeform 5" id="5"/>
            <p:cNvSpPr/>
            <p:nvPr/>
          </p:nvSpPr>
          <p:spPr>
            <a:xfrm flipH="false" flipV="false" rot="0">
              <a:off x="0" y="0"/>
              <a:ext cx="2538527" cy="1596537"/>
            </a:xfrm>
            <a:custGeom>
              <a:avLst/>
              <a:gdLst/>
              <a:ahLst/>
              <a:cxnLst/>
              <a:rect r="r" b="b" t="t" l="l"/>
              <a:pathLst>
                <a:path h="1596537" w="2538527">
                  <a:moveTo>
                    <a:pt x="0" y="0"/>
                  </a:moveTo>
                  <a:lnTo>
                    <a:pt x="2538527" y="0"/>
                  </a:lnTo>
                  <a:lnTo>
                    <a:pt x="2538527" y="1596537"/>
                  </a:lnTo>
                  <a:lnTo>
                    <a:pt x="0" y="1596537"/>
                  </a:lnTo>
                  <a:close/>
                </a:path>
              </a:pathLst>
            </a:custGeom>
            <a:solidFill>
              <a:srgbClr val="EBE7D7">
                <a:alpha val="84706"/>
              </a:srgbClr>
            </a:solidFill>
          </p:spPr>
        </p:sp>
      </p:grpSp>
      <p:sp>
        <p:nvSpPr>
          <p:cNvPr name="Freeform 6" id="6"/>
          <p:cNvSpPr/>
          <p:nvPr/>
        </p:nvSpPr>
        <p:spPr>
          <a:xfrm flipH="false" flipV="false" rot="0">
            <a:off x="1633558" y="4747174"/>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657032" y="3610828"/>
            <a:ext cx="7125547" cy="4719689"/>
            <a:chOff x="0" y="0"/>
            <a:chExt cx="2410370" cy="1596537"/>
          </a:xfrm>
        </p:grpSpPr>
        <p:sp>
          <p:nvSpPr>
            <p:cNvPr name="Freeform 8" id="8"/>
            <p:cNvSpPr/>
            <p:nvPr/>
          </p:nvSpPr>
          <p:spPr>
            <a:xfrm flipH="false" flipV="false" rot="0">
              <a:off x="0" y="0"/>
              <a:ext cx="2410370" cy="1596537"/>
            </a:xfrm>
            <a:custGeom>
              <a:avLst/>
              <a:gdLst/>
              <a:ahLst/>
              <a:cxnLst/>
              <a:rect r="r" b="b" t="t" l="l"/>
              <a:pathLst>
                <a:path h="1596537" w="2410370">
                  <a:moveTo>
                    <a:pt x="0" y="0"/>
                  </a:moveTo>
                  <a:lnTo>
                    <a:pt x="2410370" y="0"/>
                  </a:lnTo>
                  <a:lnTo>
                    <a:pt x="2410370" y="1596537"/>
                  </a:lnTo>
                  <a:lnTo>
                    <a:pt x="0" y="1596537"/>
                  </a:lnTo>
                  <a:close/>
                </a:path>
              </a:pathLst>
            </a:custGeom>
            <a:solidFill>
              <a:srgbClr val="EBE7D7">
                <a:alpha val="84706"/>
              </a:srgbClr>
            </a:solidFill>
          </p:spPr>
        </p:sp>
      </p:grpSp>
      <p:sp>
        <p:nvSpPr>
          <p:cNvPr name="TextBox 9" id="9"/>
          <p:cNvSpPr txBox="true"/>
          <p:nvPr/>
        </p:nvSpPr>
        <p:spPr>
          <a:xfrm rot="0">
            <a:off x="5410561" y="1650322"/>
            <a:ext cx="7210499" cy="1193800"/>
          </a:xfrm>
          <a:prstGeom prst="rect">
            <a:avLst/>
          </a:prstGeom>
        </p:spPr>
        <p:txBody>
          <a:bodyPr anchor="t" rtlCol="false" tIns="0" lIns="0" bIns="0" rIns="0">
            <a:spAutoFit/>
          </a:bodyPr>
          <a:lstStyle/>
          <a:p>
            <a:pPr algn="ctr">
              <a:lnSpc>
                <a:spcPts val="9799"/>
              </a:lnSpc>
            </a:pPr>
            <a:r>
              <a:rPr lang="en-US" sz="6999">
                <a:solidFill>
                  <a:srgbClr val="EBE7D7"/>
                </a:solidFill>
                <a:latin typeface="Playfair Display"/>
                <a:ea typeface="Playfair Display"/>
                <a:cs typeface="Playfair Display"/>
                <a:sym typeface="Playfair Display"/>
              </a:rPr>
              <a:t> Prompting Basics</a:t>
            </a:r>
          </a:p>
        </p:txBody>
      </p:sp>
      <p:sp>
        <p:nvSpPr>
          <p:cNvPr name="TextBox 10" id="10"/>
          <p:cNvSpPr txBox="true"/>
          <p:nvPr/>
        </p:nvSpPr>
        <p:spPr>
          <a:xfrm rot="0">
            <a:off x="1633558" y="3976802"/>
            <a:ext cx="2570708" cy="379730"/>
          </a:xfrm>
          <a:prstGeom prst="rect">
            <a:avLst/>
          </a:prstGeom>
        </p:spPr>
        <p:txBody>
          <a:bodyPr anchor="t" rtlCol="false" tIns="0" lIns="0" bIns="0" rIns="0">
            <a:spAutoFit/>
          </a:bodyPr>
          <a:lstStyle/>
          <a:p>
            <a:pPr algn="l">
              <a:lnSpc>
                <a:spcPts val="3220"/>
              </a:lnSpc>
            </a:pPr>
            <a:r>
              <a:rPr lang="en-US" b="true" sz="2300" spc="690">
                <a:solidFill>
                  <a:srgbClr val="315962"/>
                </a:solidFill>
                <a:latin typeface="Red Hat Display Bold"/>
                <a:ea typeface="Red Hat Display Bold"/>
                <a:cs typeface="Red Hat Display Bold"/>
                <a:sym typeface="Red Hat Display Bold"/>
              </a:rPr>
              <a:t>DEFINITION</a:t>
            </a:r>
          </a:p>
        </p:txBody>
      </p:sp>
      <p:sp>
        <p:nvSpPr>
          <p:cNvPr name="TextBox 11" id="11"/>
          <p:cNvSpPr txBox="true"/>
          <p:nvPr/>
        </p:nvSpPr>
        <p:spPr>
          <a:xfrm rot="0">
            <a:off x="9995732" y="3976802"/>
            <a:ext cx="4577358" cy="379730"/>
          </a:xfrm>
          <a:prstGeom prst="rect">
            <a:avLst/>
          </a:prstGeom>
        </p:spPr>
        <p:txBody>
          <a:bodyPr anchor="t" rtlCol="false" tIns="0" lIns="0" bIns="0" rIns="0">
            <a:spAutoFit/>
          </a:bodyPr>
          <a:lstStyle/>
          <a:p>
            <a:pPr algn="l">
              <a:lnSpc>
                <a:spcPts val="3220"/>
              </a:lnSpc>
            </a:pPr>
            <a:r>
              <a:rPr lang="en-US" b="true" sz="2300" spc="690">
                <a:solidFill>
                  <a:srgbClr val="315962"/>
                </a:solidFill>
                <a:latin typeface="Red Hat Display Bold"/>
                <a:ea typeface="Red Hat Display Bold"/>
                <a:cs typeface="Red Hat Display Bold"/>
                <a:sym typeface="Red Hat Display Bold"/>
              </a:rPr>
              <a:t>BREAKOUT ACTIVITY</a:t>
            </a:r>
          </a:p>
        </p:txBody>
      </p:sp>
      <p:sp>
        <p:nvSpPr>
          <p:cNvPr name="TextBox 12" id="12"/>
          <p:cNvSpPr txBox="true"/>
          <p:nvPr/>
        </p:nvSpPr>
        <p:spPr>
          <a:xfrm rot="0">
            <a:off x="2323006" y="4699549"/>
            <a:ext cx="5430687" cy="3115945"/>
          </a:xfrm>
          <a:prstGeom prst="rect">
            <a:avLst/>
          </a:prstGeom>
        </p:spPr>
        <p:txBody>
          <a:bodyPr anchor="t" rtlCol="false" tIns="0" lIns="0" bIns="0" rIns="0">
            <a:spAutoFit/>
          </a:bodyPr>
          <a:lstStyle/>
          <a:p>
            <a:pPr algn="l">
              <a:lnSpc>
                <a:spcPts val="3079"/>
              </a:lnSpc>
            </a:pPr>
            <a:r>
              <a:rPr lang="en-US" sz="2199">
                <a:solidFill>
                  <a:srgbClr val="16161C"/>
                </a:solidFill>
                <a:latin typeface="Raleway"/>
                <a:ea typeface="Raleway"/>
                <a:cs typeface="Raleway"/>
                <a:sym typeface="Raleway"/>
              </a:rPr>
              <a:t>Prompt = Instruction + Context + Tone</a:t>
            </a:r>
          </a:p>
          <a:p>
            <a:pPr algn="l">
              <a:lnSpc>
                <a:spcPts val="3079"/>
              </a:lnSpc>
            </a:pPr>
            <a:r>
              <a:rPr lang="en-US" sz="2199">
                <a:solidFill>
                  <a:srgbClr val="16161C"/>
                </a:solidFill>
                <a:latin typeface="Raleway"/>
                <a:ea typeface="Raleway"/>
                <a:cs typeface="Raleway"/>
                <a:sym typeface="Raleway"/>
              </a:rPr>
              <a:t> Good prompts are specific, polite, and clear about the goal.</a:t>
            </a:r>
          </a:p>
          <a:p>
            <a:pPr algn="l">
              <a:lnSpc>
                <a:spcPts val="3079"/>
              </a:lnSpc>
            </a:pPr>
            <a:r>
              <a:rPr lang="en-US" sz="2199">
                <a:solidFill>
                  <a:srgbClr val="16161C"/>
                </a:solidFill>
                <a:latin typeface="Raleway"/>
                <a:ea typeface="Raleway"/>
                <a:cs typeface="Raleway"/>
                <a:sym typeface="Raleway"/>
              </a:rPr>
              <a:t> Example:</a:t>
            </a:r>
          </a:p>
          <a:p>
            <a:pPr algn="l">
              <a:lnSpc>
                <a:spcPts val="3079"/>
              </a:lnSpc>
            </a:pPr>
            <a:r>
              <a:rPr lang="en-US" sz="2199">
                <a:solidFill>
                  <a:srgbClr val="16161C"/>
                </a:solidFill>
                <a:latin typeface="Raleway"/>
                <a:ea typeface="Raleway"/>
                <a:cs typeface="Raleway"/>
                <a:sym typeface="Raleway"/>
              </a:rPr>
              <a:t> “Write a friendly LinkedIn caption (under 100 words) explaining how AI saves time in content</a:t>
            </a:r>
            <a:r>
              <a:rPr lang="en-US" sz="2199">
                <a:solidFill>
                  <a:srgbClr val="16161C"/>
                </a:solidFill>
                <a:latin typeface="Raleway"/>
                <a:ea typeface="Raleway"/>
                <a:cs typeface="Raleway"/>
                <a:sym typeface="Raleway"/>
              </a:rPr>
              <a:t> creation.”</a:t>
            </a:r>
          </a:p>
          <a:p>
            <a:pPr algn="l">
              <a:lnSpc>
                <a:spcPts val="3079"/>
              </a:lnSpc>
              <a:spcBef>
                <a:spcPct val="0"/>
              </a:spcBef>
            </a:pPr>
          </a:p>
        </p:txBody>
      </p:sp>
      <p:sp>
        <p:nvSpPr>
          <p:cNvPr name="TextBox 13" id="13"/>
          <p:cNvSpPr txBox="true"/>
          <p:nvPr/>
        </p:nvSpPr>
        <p:spPr>
          <a:xfrm rot="0">
            <a:off x="10871986" y="4698690"/>
            <a:ext cx="5430687" cy="2725420"/>
          </a:xfrm>
          <a:prstGeom prst="rect">
            <a:avLst/>
          </a:prstGeom>
        </p:spPr>
        <p:txBody>
          <a:bodyPr anchor="t" rtlCol="false" tIns="0" lIns="0" bIns="0" rIns="0">
            <a:spAutoFit/>
          </a:bodyPr>
          <a:lstStyle/>
          <a:p>
            <a:pPr algn="l">
              <a:lnSpc>
                <a:spcPts val="3079"/>
              </a:lnSpc>
            </a:pPr>
            <a:r>
              <a:rPr lang="en-US" sz="2199">
                <a:solidFill>
                  <a:srgbClr val="16161C"/>
                </a:solidFill>
                <a:latin typeface="Raleway"/>
                <a:ea typeface="Raleway"/>
                <a:cs typeface="Raleway"/>
                <a:sym typeface="Raleway"/>
              </a:rPr>
              <a:t>Groups discuss: What’s one work task you wish AI could generate for you? (10 minutes)</a:t>
            </a:r>
          </a:p>
          <a:p>
            <a:pPr algn="l">
              <a:lnSpc>
                <a:spcPts val="3079"/>
              </a:lnSpc>
            </a:pPr>
          </a:p>
          <a:p>
            <a:pPr algn="l">
              <a:lnSpc>
                <a:spcPts val="3079"/>
              </a:lnSpc>
            </a:pPr>
          </a:p>
          <a:p>
            <a:pPr algn="l">
              <a:lnSpc>
                <a:spcPts val="3079"/>
              </a:lnSpc>
              <a:spcBef>
                <a:spcPct val="0"/>
              </a:spcBef>
            </a:pPr>
            <a:r>
              <a:rPr lang="en-US" sz="2199">
                <a:solidFill>
                  <a:srgbClr val="16161C"/>
                </a:solidFill>
                <a:latin typeface="Raleway"/>
                <a:ea typeface="Raleway"/>
                <a:cs typeface="Raleway"/>
                <a:sym typeface="Raleway"/>
              </a:rPr>
              <a:t>Then share one potential benefit and one concern.</a:t>
            </a:r>
          </a:p>
        </p:txBody>
      </p:sp>
      <p:sp>
        <p:nvSpPr>
          <p:cNvPr name="Freeform 14" id="14"/>
          <p:cNvSpPr/>
          <p:nvPr/>
        </p:nvSpPr>
        <p:spPr>
          <a:xfrm flipH="false" flipV="false" rot="0">
            <a:off x="10198190" y="4694378"/>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028700" y="9210675"/>
            <a:ext cx="15669358" cy="772795"/>
          </a:xfrm>
          <a:prstGeom prst="rect">
            <a:avLst/>
          </a:prstGeom>
        </p:spPr>
        <p:txBody>
          <a:bodyPr anchor="t" rtlCol="false" tIns="0" lIns="0" bIns="0" rIns="0">
            <a:spAutoFit/>
          </a:bodyPr>
          <a:lstStyle/>
          <a:p>
            <a:pPr algn="l">
              <a:lnSpc>
                <a:spcPts val="3079"/>
              </a:lnSpc>
            </a:pPr>
            <a:r>
              <a:rPr lang="en-US" sz="2199">
                <a:solidFill>
                  <a:srgbClr val="FFFFFF"/>
                </a:solidFill>
                <a:latin typeface="Raleway"/>
                <a:ea typeface="Raleway"/>
                <a:cs typeface="Raleway"/>
                <a:sym typeface="Raleway"/>
              </a:rPr>
              <a:t>T</a:t>
            </a:r>
            <a:r>
              <a:rPr lang="en-US" sz="2199">
                <a:solidFill>
                  <a:srgbClr val="FFFFFF"/>
                </a:solidFill>
                <a:latin typeface="Raleway"/>
                <a:ea typeface="Raleway"/>
                <a:cs typeface="Raleway"/>
                <a:sym typeface="Raleway"/>
              </a:rPr>
              <a:t>ake-Home Assignment: Write three prompts you could use this week at work.</a:t>
            </a:r>
          </a:p>
          <a:p>
            <a:pPr algn="l">
              <a:lnSpc>
                <a:spcPts val="3079"/>
              </a:lnSpc>
              <a:spcBef>
                <a:spcPct val="0"/>
              </a:spcBef>
            </a:pPr>
            <a:r>
              <a:rPr lang="en-US" sz="2199">
                <a:solidFill>
                  <a:srgbClr val="FFFFFF"/>
                </a:solidFill>
                <a:latin typeface="Raleway"/>
                <a:ea typeface="Raleway"/>
                <a:cs typeface="Raleway"/>
                <a:sym typeface="Raleway"/>
              </a:rPr>
              <a:t>Label each: write, summarize, create idea.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5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976953" y="1607116"/>
            <a:ext cx="14334093" cy="6962835"/>
            <a:chOff x="0" y="0"/>
            <a:chExt cx="3775234" cy="1833833"/>
          </a:xfrm>
        </p:grpSpPr>
        <p:sp>
          <p:nvSpPr>
            <p:cNvPr name="Freeform 5" id="5"/>
            <p:cNvSpPr/>
            <p:nvPr/>
          </p:nvSpPr>
          <p:spPr>
            <a:xfrm flipH="false" flipV="false" rot="0">
              <a:off x="0" y="0"/>
              <a:ext cx="3775234" cy="1833833"/>
            </a:xfrm>
            <a:custGeom>
              <a:avLst/>
              <a:gdLst/>
              <a:ahLst/>
              <a:cxnLst/>
              <a:rect r="r" b="b" t="t" l="l"/>
              <a:pathLst>
                <a:path h="1833833" w="3775234">
                  <a:moveTo>
                    <a:pt x="0" y="0"/>
                  </a:moveTo>
                  <a:lnTo>
                    <a:pt x="3775234" y="0"/>
                  </a:lnTo>
                  <a:lnTo>
                    <a:pt x="3775234" y="1833833"/>
                  </a:lnTo>
                  <a:lnTo>
                    <a:pt x="0" y="1833833"/>
                  </a:lnTo>
                  <a:close/>
                </a:path>
              </a:pathLst>
            </a:custGeom>
            <a:solidFill>
              <a:srgbClr val="3E2750"/>
            </a:solidFill>
            <a:ln w="76200" cap="sq">
              <a:solidFill>
                <a:srgbClr val="EBE7D7"/>
              </a:solidFill>
              <a:prstDash val="solid"/>
              <a:miter/>
            </a:ln>
          </p:spPr>
        </p:sp>
        <p:sp>
          <p:nvSpPr>
            <p:cNvPr name="TextBox 6" id="6"/>
            <p:cNvSpPr txBox="true"/>
            <p:nvPr/>
          </p:nvSpPr>
          <p:spPr>
            <a:xfrm>
              <a:off x="0" y="-38100"/>
              <a:ext cx="3775234" cy="187193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4635287" y="2784370"/>
            <a:ext cx="9172179" cy="2727326"/>
          </a:xfrm>
          <a:prstGeom prst="rect">
            <a:avLst/>
          </a:prstGeom>
        </p:spPr>
        <p:txBody>
          <a:bodyPr anchor="t" rtlCol="false" tIns="0" lIns="0" bIns="0" rIns="0">
            <a:spAutoFit/>
          </a:bodyPr>
          <a:lstStyle/>
          <a:p>
            <a:pPr algn="ctr">
              <a:lnSpc>
                <a:spcPts val="22399"/>
              </a:lnSpc>
            </a:pPr>
            <a:r>
              <a:rPr lang="en-US" sz="15999">
                <a:solidFill>
                  <a:srgbClr val="EBE7D7"/>
                </a:solidFill>
                <a:latin typeface="Playfair Display"/>
                <a:ea typeface="Playfair Display"/>
                <a:cs typeface="Playfair Display"/>
                <a:sym typeface="Playfair Display"/>
              </a:rPr>
              <a:t>Questions</a:t>
            </a:r>
          </a:p>
        </p:txBody>
      </p:sp>
      <p:sp>
        <p:nvSpPr>
          <p:cNvPr name="TextBox 8" id="8"/>
          <p:cNvSpPr txBox="true"/>
          <p:nvPr/>
        </p:nvSpPr>
        <p:spPr>
          <a:xfrm rot="0">
            <a:off x="5982635" y="5843551"/>
            <a:ext cx="6589613" cy="580390"/>
          </a:xfrm>
          <a:prstGeom prst="rect">
            <a:avLst/>
          </a:prstGeom>
        </p:spPr>
        <p:txBody>
          <a:bodyPr anchor="t" rtlCol="false" tIns="0" lIns="0" bIns="0" rIns="0">
            <a:spAutoFit/>
          </a:bodyPr>
          <a:lstStyle/>
          <a:p>
            <a:pPr algn="ctr">
              <a:lnSpc>
                <a:spcPts val="4759"/>
              </a:lnSpc>
            </a:pPr>
            <a:r>
              <a:rPr lang="en-US" sz="3399">
                <a:solidFill>
                  <a:srgbClr val="EBE7D7"/>
                </a:solidFill>
                <a:latin typeface="Red Hat Display"/>
                <a:ea typeface="Red Hat Display"/>
                <a:cs typeface="Red Hat Display"/>
                <a:sym typeface="Red Hat Display"/>
              </a:rPr>
              <a:t>Type your question in the chat box</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407174"/>
            <a:ext cx="6634083" cy="4761364"/>
            <a:chOff x="0" y="0"/>
            <a:chExt cx="8845444" cy="6348485"/>
          </a:xfrm>
        </p:grpSpPr>
        <p:pic>
          <p:nvPicPr>
            <p:cNvPr name="Picture 3" id="3"/>
            <p:cNvPicPr>
              <a:picLocks noChangeAspect="true"/>
            </p:cNvPicPr>
            <p:nvPr/>
          </p:nvPicPr>
          <p:blipFill>
            <a:blip r:embed="rId2"/>
            <a:srcRect l="3640" t="0" r="3640" b="0"/>
            <a:stretch>
              <a:fillRect/>
            </a:stretch>
          </p:blipFill>
          <p:spPr>
            <a:xfrm flipH="false" flipV="false">
              <a:off x="0" y="0"/>
              <a:ext cx="8845444" cy="6348485"/>
            </a:xfrm>
            <a:prstGeom prst="rect">
              <a:avLst/>
            </a:prstGeom>
          </p:spPr>
        </p:pic>
      </p:grpSp>
      <p:grpSp>
        <p:nvGrpSpPr>
          <p:cNvPr name="Group 4" id="4"/>
          <p:cNvGrpSpPr/>
          <p:nvPr/>
        </p:nvGrpSpPr>
        <p:grpSpPr>
          <a:xfrm rot="0">
            <a:off x="9294905" y="-21818"/>
            <a:ext cx="9061410" cy="10308818"/>
            <a:chOff x="0" y="0"/>
            <a:chExt cx="3065218" cy="3487180"/>
          </a:xfrm>
        </p:grpSpPr>
        <p:sp>
          <p:nvSpPr>
            <p:cNvPr name="Freeform 5" id="5"/>
            <p:cNvSpPr/>
            <p:nvPr/>
          </p:nvSpPr>
          <p:spPr>
            <a:xfrm flipH="false" flipV="false" rot="0">
              <a:off x="0" y="0"/>
              <a:ext cx="3065218" cy="3487180"/>
            </a:xfrm>
            <a:custGeom>
              <a:avLst/>
              <a:gdLst/>
              <a:ahLst/>
              <a:cxnLst/>
              <a:rect r="r" b="b" t="t" l="l"/>
              <a:pathLst>
                <a:path h="3487180" w="3065218">
                  <a:moveTo>
                    <a:pt x="0" y="0"/>
                  </a:moveTo>
                  <a:lnTo>
                    <a:pt x="3065218" y="0"/>
                  </a:lnTo>
                  <a:lnTo>
                    <a:pt x="3065218" y="3487180"/>
                  </a:lnTo>
                  <a:lnTo>
                    <a:pt x="0" y="3487180"/>
                  </a:lnTo>
                  <a:close/>
                </a:path>
              </a:pathLst>
            </a:custGeom>
            <a:solidFill>
              <a:srgbClr val="EBE7D7">
                <a:alpha val="49804"/>
              </a:srgbClr>
            </a:solidFill>
          </p:spPr>
        </p:sp>
      </p:grpSp>
      <p:sp>
        <p:nvSpPr>
          <p:cNvPr name="AutoShape 6" id="6"/>
          <p:cNvSpPr/>
          <p:nvPr/>
        </p:nvSpPr>
        <p:spPr>
          <a:xfrm>
            <a:off x="10880611" y="4915068"/>
            <a:ext cx="5889998"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10880611" y="1722659"/>
            <a:ext cx="438519" cy="438519"/>
          </a:xfrm>
          <a:custGeom>
            <a:avLst/>
            <a:gdLst/>
            <a:ahLst/>
            <a:cxnLst/>
            <a:rect r="r" b="b" t="t" l="l"/>
            <a:pathLst>
              <a:path h="438519" w="438519">
                <a:moveTo>
                  <a:pt x="0" y="0"/>
                </a:moveTo>
                <a:lnTo>
                  <a:pt x="438519" y="0"/>
                </a:lnTo>
                <a:lnTo>
                  <a:pt x="438519"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880611" y="3750459"/>
            <a:ext cx="438519" cy="438519"/>
          </a:xfrm>
          <a:custGeom>
            <a:avLst/>
            <a:gdLst/>
            <a:ahLst/>
            <a:cxnLst/>
            <a:rect r="r" b="b" t="t" l="l"/>
            <a:pathLst>
              <a:path h="438519" w="438519">
                <a:moveTo>
                  <a:pt x="0" y="0"/>
                </a:moveTo>
                <a:lnTo>
                  <a:pt x="438519" y="0"/>
                </a:lnTo>
                <a:lnTo>
                  <a:pt x="438519"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880611" y="4476549"/>
            <a:ext cx="438519" cy="438519"/>
          </a:xfrm>
          <a:custGeom>
            <a:avLst/>
            <a:gdLst/>
            <a:ahLst/>
            <a:cxnLst/>
            <a:rect r="r" b="b" t="t" l="l"/>
            <a:pathLst>
              <a:path h="438519" w="438519">
                <a:moveTo>
                  <a:pt x="0" y="0"/>
                </a:moveTo>
                <a:lnTo>
                  <a:pt x="438519" y="0"/>
                </a:lnTo>
                <a:lnTo>
                  <a:pt x="438519"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880611" y="5205580"/>
            <a:ext cx="438519" cy="438519"/>
          </a:xfrm>
          <a:custGeom>
            <a:avLst/>
            <a:gdLst/>
            <a:ahLst/>
            <a:cxnLst/>
            <a:rect r="r" b="b" t="t" l="l"/>
            <a:pathLst>
              <a:path h="438519" w="438519">
                <a:moveTo>
                  <a:pt x="0" y="0"/>
                </a:moveTo>
                <a:lnTo>
                  <a:pt x="438519" y="0"/>
                </a:lnTo>
                <a:lnTo>
                  <a:pt x="438519"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Object 11" id="11"/>
          <p:cNvGraphicFramePr/>
          <p:nvPr/>
        </p:nvGraphicFramePr>
        <p:xfrm>
          <a:off x="10422562" y="6367999"/>
          <a:ext cx="3771900" cy="1885950"/>
        </p:xfrm>
        <a:graphic>
          <a:graphicData uri="http://schemas.openxmlformats.org/presentationml/2006/ole">
            <p:oleObj imgW="4521200" imgH="26289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12" id="12"/>
          <p:cNvSpPr txBox="true"/>
          <p:nvPr/>
        </p:nvSpPr>
        <p:spPr>
          <a:xfrm rot="0">
            <a:off x="1028700" y="1989573"/>
            <a:ext cx="5648052" cy="1816100"/>
          </a:xfrm>
          <a:prstGeom prst="rect">
            <a:avLst/>
          </a:prstGeom>
        </p:spPr>
        <p:txBody>
          <a:bodyPr anchor="t" rtlCol="false" tIns="0" lIns="0" bIns="0" rIns="0">
            <a:spAutoFit/>
          </a:bodyPr>
          <a:lstStyle/>
          <a:p>
            <a:pPr algn="l">
              <a:lnSpc>
                <a:spcPts val="6999"/>
              </a:lnSpc>
            </a:pPr>
            <a:r>
              <a:rPr lang="en-US" sz="6999">
                <a:solidFill>
                  <a:srgbClr val="16161C"/>
                </a:solidFill>
                <a:latin typeface="Playfair Display"/>
                <a:ea typeface="Playfair Display"/>
                <a:cs typeface="Playfair Display"/>
                <a:sym typeface="Playfair Display"/>
              </a:rPr>
              <a:t>From Prompt to Persona</a:t>
            </a:r>
          </a:p>
        </p:txBody>
      </p:sp>
      <p:sp>
        <p:nvSpPr>
          <p:cNvPr name="TextBox 13" id="13"/>
          <p:cNvSpPr txBox="true"/>
          <p:nvPr/>
        </p:nvSpPr>
        <p:spPr>
          <a:xfrm rot="0">
            <a:off x="10880611" y="857037"/>
            <a:ext cx="3842147" cy="339725"/>
          </a:xfrm>
          <a:prstGeom prst="rect">
            <a:avLst/>
          </a:prstGeom>
        </p:spPr>
        <p:txBody>
          <a:bodyPr anchor="t" rtlCol="false" tIns="0" lIns="0" bIns="0" rIns="0">
            <a:spAutoFit/>
          </a:bodyPr>
          <a:lstStyle/>
          <a:p>
            <a:pPr algn="l">
              <a:lnSpc>
                <a:spcPts val="2800"/>
              </a:lnSpc>
            </a:pPr>
            <a:r>
              <a:rPr lang="en-US" sz="2000" spc="600">
                <a:solidFill>
                  <a:srgbClr val="16161C"/>
                </a:solidFill>
                <a:latin typeface="Red Hat Display"/>
                <a:ea typeface="Red Hat Display"/>
                <a:cs typeface="Red Hat Display"/>
                <a:sym typeface="Red Hat Display"/>
              </a:rPr>
              <a:t>WHAT’S A PERSONA?</a:t>
            </a:r>
          </a:p>
        </p:txBody>
      </p:sp>
      <p:sp>
        <p:nvSpPr>
          <p:cNvPr name="TextBox 14" id="14"/>
          <p:cNvSpPr txBox="true"/>
          <p:nvPr/>
        </p:nvSpPr>
        <p:spPr>
          <a:xfrm rot="0">
            <a:off x="11570060" y="1694084"/>
            <a:ext cx="5033741" cy="816610"/>
          </a:xfrm>
          <a:prstGeom prst="rect">
            <a:avLst/>
          </a:prstGeom>
        </p:spPr>
        <p:txBody>
          <a:bodyPr anchor="t" rtlCol="false" tIns="0" lIns="0" bIns="0" rIns="0">
            <a:spAutoFit/>
          </a:bodyPr>
          <a:lstStyle/>
          <a:p>
            <a:pPr algn="l">
              <a:lnSpc>
                <a:spcPts val="2239"/>
              </a:lnSpc>
            </a:pPr>
            <a:r>
              <a:rPr lang="en-US" sz="1599">
                <a:solidFill>
                  <a:srgbClr val="16161C"/>
                </a:solidFill>
                <a:latin typeface="Red Hat Display"/>
                <a:ea typeface="Red Hat Display"/>
                <a:cs typeface="Red Hat Display"/>
                <a:sym typeface="Red Hat Display"/>
              </a:rPr>
              <a:t>A persona is the “character” or “voice” your AI adopts when it speaks.</a:t>
            </a:r>
          </a:p>
          <a:p>
            <a:pPr algn="l">
              <a:lnSpc>
                <a:spcPts val="2239"/>
              </a:lnSpc>
              <a:spcBef>
                <a:spcPct val="0"/>
              </a:spcBef>
            </a:pPr>
            <a:r>
              <a:rPr lang="en-US" sz="1599">
                <a:solidFill>
                  <a:srgbClr val="16161C"/>
                </a:solidFill>
                <a:latin typeface="Red Hat Display"/>
                <a:ea typeface="Red Hat Display"/>
                <a:cs typeface="Red Hat Display"/>
                <a:sym typeface="Red Hat Display"/>
              </a:rPr>
              <a:t> It defines tone, expertise, and boundaries.</a:t>
            </a:r>
          </a:p>
        </p:txBody>
      </p:sp>
      <p:sp>
        <p:nvSpPr>
          <p:cNvPr name="TextBox 15" id="15"/>
          <p:cNvSpPr txBox="true"/>
          <p:nvPr/>
        </p:nvSpPr>
        <p:spPr>
          <a:xfrm rot="0">
            <a:off x="11570060" y="3823351"/>
            <a:ext cx="5033741" cy="264160"/>
          </a:xfrm>
          <a:prstGeom prst="rect">
            <a:avLst/>
          </a:prstGeom>
        </p:spPr>
        <p:txBody>
          <a:bodyPr anchor="t" rtlCol="false" tIns="0" lIns="0" bIns="0" rIns="0">
            <a:spAutoFit/>
          </a:bodyPr>
          <a:lstStyle/>
          <a:p>
            <a:pPr algn="l">
              <a:lnSpc>
                <a:spcPts val="2239"/>
              </a:lnSpc>
              <a:spcBef>
                <a:spcPct val="0"/>
              </a:spcBef>
            </a:pPr>
            <a:r>
              <a:rPr lang="en-US" sz="1599">
                <a:solidFill>
                  <a:srgbClr val="16161C"/>
                </a:solidFill>
                <a:latin typeface="Red Hat Display"/>
                <a:ea typeface="Red Hat Display"/>
                <a:cs typeface="Red Hat Display"/>
                <a:sym typeface="Red Hat Display"/>
              </a:rPr>
              <a:t>Empathetic career coach</a:t>
            </a:r>
          </a:p>
        </p:txBody>
      </p:sp>
      <p:sp>
        <p:nvSpPr>
          <p:cNvPr name="TextBox 16" id="16"/>
          <p:cNvSpPr txBox="true"/>
          <p:nvPr/>
        </p:nvSpPr>
        <p:spPr>
          <a:xfrm rot="0">
            <a:off x="10880611" y="2944010"/>
            <a:ext cx="1942281" cy="339725"/>
          </a:xfrm>
          <a:prstGeom prst="rect">
            <a:avLst/>
          </a:prstGeom>
        </p:spPr>
        <p:txBody>
          <a:bodyPr anchor="t" rtlCol="false" tIns="0" lIns="0" bIns="0" rIns="0">
            <a:spAutoFit/>
          </a:bodyPr>
          <a:lstStyle/>
          <a:p>
            <a:pPr algn="l">
              <a:lnSpc>
                <a:spcPts val="2800"/>
              </a:lnSpc>
            </a:pPr>
            <a:r>
              <a:rPr lang="en-US" sz="2000" spc="600">
                <a:solidFill>
                  <a:srgbClr val="16161C"/>
                </a:solidFill>
                <a:latin typeface="Red Hat Display"/>
                <a:ea typeface="Red Hat Display"/>
                <a:cs typeface="Red Hat Display"/>
                <a:sym typeface="Red Hat Display"/>
              </a:rPr>
              <a:t>EXAMPLES</a:t>
            </a:r>
          </a:p>
        </p:txBody>
      </p:sp>
      <p:sp>
        <p:nvSpPr>
          <p:cNvPr name="TextBox 17" id="17"/>
          <p:cNvSpPr txBox="true"/>
          <p:nvPr/>
        </p:nvSpPr>
        <p:spPr>
          <a:xfrm rot="0">
            <a:off x="11570060" y="4549441"/>
            <a:ext cx="5033741" cy="264160"/>
          </a:xfrm>
          <a:prstGeom prst="rect">
            <a:avLst/>
          </a:prstGeom>
        </p:spPr>
        <p:txBody>
          <a:bodyPr anchor="t" rtlCol="false" tIns="0" lIns="0" bIns="0" rIns="0">
            <a:spAutoFit/>
          </a:bodyPr>
          <a:lstStyle/>
          <a:p>
            <a:pPr algn="l">
              <a:lnSpc>
                <a:spcPts val="2239"/>
              </a:lnSpc>
              <a:spcBef>
                <a:spcPct val="0"/>
              </a:spcBef>
            </a:pPr>
            <a:r>
              <a:rPr lang="en-US" sz="1599">
                <a:solidFill>
                  <a:srgbClr val="16161C"/>
                </a:solidFill>
                <a:latin typeface="Red Hat Display"/>
                <a:ea typeface="Red Hat Display"/>
                <a:cs typeface="Red Hat Display"/>
                <a:sym typeface="Red Hat Display"/>
              </a:rPr>
              <a:t>Efficient project manager</a:t>
            </a:r>
          </a:p>
        </p:txBody>
      </p:sp>
      <p:sp>
        <p:nvSpPr>
          <p:cNvPr name="TextBox 18" id="18"/>
          <p:cNvSpPr txBox="true"/>
          <p:nvPr/>
        </p:nvSpPr>
        <p:spPr>
          <a:xfrm rot="0">
            <a:off x="11570060" y="5278472"/>
            <a:ext cx="5033741" cy="264160"/>
          </a:xfrm>
          <a:prstGeom prst="rect">
            <a:avLst/>
          </a:prstGeom>
        </p:spPr>
        <p:txBody>
          <a:bodyPr anchor="t" rtlCol="false" tIns="0" lIns="0" bIns="0" rIns="0">
            <a:spAutoFit/>
          </a:bodyPr>
          <a:lstStyle/>
          <a:p>
            <a:pPr algn="l">
              <a:lnSpc>
                <a:spcPts val="2239"/>
              </a:lnSpc>
              <a:spcBef>
                <a:spcPct val="0"/>
              </a:spcBef>
            </a:pPr>
            <a:r>
              <a:rPr lang="en-US" sz="1599">
                <a:solidFill>
                  <a:srgbClr val="16161C"/>
                </a:solidFill>
                <a:latin typeface="Red Hat Display"/>
                <a:ea typeface="Red Hat Display"/>
                <a:cs typeface="Red Hat Display"/>
                <a:sym typeface="Red Hat Display"/>
              </a:rPr>
              <a:t>Playful storyteller for kids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6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4106178" y="2844333"/>
            <a:ext cx="2281401" cy="2031977"/>
            <a:chOff x="0" y="0"/>
            <a:chExt cx="3041868" cy="2709303"/>
          </a:xfrm>
        </p:grpSpPr>
        <p:pic>
          <p:nvPicPr>
            <p:cNvPr name="Picture 5" id="5"/>
            <p:cNvPicPr>
              <a:picLocks noChangeAspect="true"/>
            </p:cNvPicPr>
            <p:nvPr/>
          </p:nvPicPr>
          <p:blipFill>
            <a:blip r:embed="rId3"/>
            <a:srcRect l="12643" t="0" r="12643" b="0"/>
            <a:stretch>
              <a:fillRect/>
            </a:stretch>
          </p:blipFill>
          <p:spPr>
            <a:xfrm flipH="false" flipV="false">
              <a:off x="0" y="0"/>
              <a:ext cx="3041868" cy="2709303"/>
            </a:xfrm>
            <a:prstGeom prst="rect">
              <a:avLst/>
            </a:prstGeom>
          </p:spPr>
        </p:pic>
      </p:grpSp>
      <p:grpSp>
        <p:nvGrpSpPr>
          <p:cNvPr name="Group 6" id="6"/>
          <p:cNvGrpSpPr/>
          <p:nvPr/>
        </p:nvGrpSpPr>
        <p:grpSpPr>
          <a:xfrm rot="0">
            <a:off x="6387580" y="2844333"/>
            <a:ext cx="7794242" cy="2031977"/>
            <a:chOff x="0" y="0"/>
            <a:chExt cx="2636571" cy="687360"/>
          </a:xfrm>
        </p:grpSpPr>
        <p:sp>
          <p:nvSpPr>
            <p:cNvPr name="Freeform 7" id="7"/>
            <p:cNvSpPr/>
            <p:nvPr/>
          </p:nvSpPr>
          <p:spPr>
            <a:xfrm flipH="false" flipV="false" rot="0">
              <a:off x="0" y="0"/>
              <a:ext cx="2636571" cy="687360"/>
            </a:xfrm>
            <a:custGeom>
              <a:avLst/>
              <a:gdLst/>
              <a:ahLst/>
              <a:cxnLst/>
              <a:rect r="r" b="b" t="t" l="l"/>
              <a:pathLst>
                <a:path h="687360" w="2636571">
                  <a:moveTo>
                    <a:pt x="0" y="0"/>
                  </a:moveTo>
                  <a:lnTo>
                    <a:pt x="2636571" y="0"/>
                  </a:lnTo>
                  <a:lnTo>
                    <a:pt x="2636571" y="687360"/>
                  </a:lnTo>
                  <a:lnTo>
                    <a:pt x="0" y="687360"/>
                  </a:lnTo>
                  <a:close/>
                </a:path>
              </a:pathLst>
            </a:custGeom>
            <a:solidFill>
              <a:srgbClr val="EBE7D7"/>
            </a:solidFill>
          </p:spPr>
        </p:sp>
      </p:grpSp>
      <p:grpSp>
        <p:nvGrpSpPr>
          <p:cNvPr name="Group 8" id="8"/>
          <p:cNvGrpSpPr/>
          <p:nvPr/>
        </p:nvGrpSpPr>
        <p:grpSpPr>
          <a:xfrm rot="0">
            <a:off x="6144497" y="3413255"/>
            <a:ext cx="807513" cy="1033460"/>
            <a:chOff x="0" y="0"/>
            <a:chExt cx="326677" cy="418083"/>
          </a:xfrm>
        </p:grpSpPr>
        <p:sp>
          <p:nvSpPr>
            <p:cNvPr name="Freeform 9" id="9"/>
            <p:cNvSpPr/>
            <p:nvPr/>
          </p:nvSpPr>
          <p:spPr>
            <a:xfrm flipH="false" flipV="false" rot="0">
              <a:off x="0" y="0"/>
              <a:ext cx="326677" cy="418083"/>
            </a:xfrm>
            <a:custGeom>
              <a:avLst/>
              <a:gdLst/>
              <a:ahLst/>
              <a:cxnLst/>
              <a:rect r="r" b="b" t="t" l="l"/>
              <a:pathLst>
                <a:path h="418083" w="326677">
                  <a:moveTo>
                    <a:pt x="0" y="0"/>
                  </a:moveTo>
                  <a:lnTo>
                    <a:pt x="326677" y="0"/>
                  </a:lnTo>
                  <a:lnTo>
                    <a:pt x="326677" y="418083"/>
                  </a:lnTo>
                  <a:lnTo>
                    <a:pt x="0" y="418083"/>
                  </a:lnTo>
                  <a:close/>
                </a:path>
              </a:pathLst>
            </a:custGeom>
            <a:solidFill>
              <a:srgbClr val="315962"/>
            </a:solidFill>
          </p:spPr>
        </p:sp>
      </p:grpSp>
      <p:sp>
        <p:nvSpPr>
          <p:cNvPr name="TextBox 10" id="10"/>
          <p:cNvSpPr txBox="true"/>
          <p:nvPr/>
        </p:nvSpPr>
        <p:spPr>
          <a:xfrm rot="0">
            <a:off x="4878698" y="1034678"/>
            <a:ext cx="8530605" cy="1193800"/>
          </a:xfrm>
          <a:prstGeom prst="rect">
            <a:avLst/>
          </a:prstGeom>
        </p:spPr>
        <p:txBody>
          <a:bodyPr anchor="t" rtlCol="false" tIns="0" lIns="0" bIns="0" rIns="0">
            <a:spAutoFit/>
          </a:bodyPr>
          <a:lstStyle/>
          <a:p>
            <a:pPr algn="ctr">
              <a:lnSpc>
                <a:spcPts val="9799"/>
              </a:lnSpc>
            </a:pPr>
            <a:r>
              <a:rPr lang="en-US" sz="6999">
                <a:solidFill>
                  <a:srgbClr val="EBE7D7"/>
                </a:solidFill>
                <a:latin typeface="Playfair Display"/>
                <a:ea typeface="Playfair Display"/>
                <a:cs typeface="Playfair Display"/>
                <a:sym typeface="Playfair Display"/>
              </a:rPr>
              <a:t>Why Personas Matter</a:t>
            </a:r>
          </a:p>
        </p:txBody>
      </p:sp>
      <p:sp>
        <p:nvSpPr>
          <p:cNvPr name="TextBox 11" id="11"/>
          <p:cNvSpPr txBox="true"/>
          <p:nvPr/>
        </p:nvSpPr>
        <p:spPr>
          <a:xfrm rot="0">
            <a:off x="6144497" y="3718349"/>
            <a:ext cx="807513" cy="428625"/>
          </a:xfrm>
          <a:prstGeom prst="rect">
            <a:avLst/>
          </a:prstGeom>
        </p:spPr>
        <p:txBody>
          <a:bodyPr anchor="t" rtlCol="false" tIns="0" lIns="0" bIns="0" rIns="0">
            <a:spAutoFit/>
          </a:bodyPr>
          <a:lstStyle/>
          <a:p>
            <a:pPr algn="ctr">
              <a:lnSpc>
                <a:spcPts val="3300"/>
              </a:lnSpc>
            </a:pPr>
            <a:r>
              <a:rPr lang="en-US" sz="3000">
                <a:solidFill>
                  <a:srgbClr val="FFFFFF"/>
                </a:solidFill>
                <a:latin typeface="Red Hat Display"/>
                <a:ea typeface="Red Hat Display"/>
                <a:cs typeface="Red Hat Display"/>
                <a:sym typeface="Red Hat Display"/>
              </a:rPr>
              <a:t>01</a:t>
            </a:r>
          </a:p>
        </p:txBody>
      </p:sp>
      <p:sp>
        <p:nvSpPr>
          <p:cNvPr name="TextBox 12" id="12"/>
          <p:cNvSpPr txBox="true"/>
          <p:nvPr/>
        </p:nvSpPr>
        <p:spPr>
          <a:xfrm rot="0">
            <a:off x="7319339" y="3750734"/>
            <a:ext cx="6396174" cy="396240"/>
          </a:xfrm>
          <a:prstGeom prst="rect">
            <a:avLst/>
          </a:prstGeom>
        </p:spPr>
        <p:txBody>
          <a:bodyPr anchor="t" rtlCol="false" tIns="0" lIns="0" bIns="0" rIns="0">
            <a:spAutoFit/>
          </a:bodyPr>
          <a:lstStyle/>
          <a:p>
            <a:pPr algn="l">
              <a:lnSpc>
                <a:spcPts val="3359"/>
              </a:lnSpc>
            </a:pPr>
            <a:r>
              <a:rPr lang="en-US" sz="2399">
                <a:solidFill>
                  <a:srgbClr val="16161C"/>
                </a:solidFill>
                <a:latin typeface="Red Hat Display"/>
                <a:ea typeface="Red Hat Display"/>
                <a:cs typeface="Red Hat Display"/>
                <a:sym typeface="Red Hat Display"/>
              </a:rPr>
              <a:t>Create consistency in tone and language</a:t>
            </a:r>
          </a:p>
        </p:txBody>
      </p:sp>
      <p:grpSp>
        <p:nvGrpSpPr>
          <p:cNvPr name="Group 13" id="13"/>
          <p:cNvGrpSpPr/>
          <p:nvPr/>
        </p:nvGrpSpPr>
        <p:grpSpPr>
          <a:xfrm rot="0">
            <a:off x="4092895" y="5038725"/>
            <a:ext cx="2281401" cy="2031977"/>
            <a:chOff x="0" y="0"/>
            <a:chExt cx="3041868" cy="2709303"/>
          </a:xfrm>
        </p:grpSpPr>
        <p:pic>
          <p:nvPicPr>
            <p:cNvPr name="Picture 14" id="14"/>
            <p:cNvPicPr>
              <a:picLocks noChangeAspect="true"/>
            </p:cNvPicPr>
            <p:nvPr/>
          </p:nvPicPr>
          <p:blipFill>
            <a:blip r:embed="rId4"/>
            <a:srcRect l="12643" t="0" r="12643" b="0"/>
            <a:stretch>
              <a:fillRect/>
            </a:stretch>
          </p:blipFill>
          <p:spPr>
            <a:xfrm flipH="false" flipV="false">
              <a:off x="0" y="0"/>
              <a:ext cx="3041868" cy="2709303"/>
            </a:xfrm>
            <a:prstGeom prst="rect">
              <a:avLst/>
            </a:prstGeom>
          </p:spPr>
        </p:pic>
      </p:grpSp>
      <p:grpSp>
        <p:nvGrpSpPr>
          <p:cNvPr name="Group 15" id="15"/>
          <p:cNvGrpSpPr/>
          <p:nvPr/>
        </p:nvGrpSpPr>
        <p:grpSpPr>
          <a:xfrm rot="0">
            <a:off x="6374296" y="5038725"/>
            <a:ext cx="7794242" cy="2031977"/>
            <a:chOff x="0" y="0"/>
            <a:chExt cx="2636571" cy="687360"/>
          </a:xfrm>
        </p:grpSpPr>
        <p:sp>
          <p:nvSpPr>
            <p:cNvPr name="Freeform 16" id="16"/>
            <p:cNvSpPr/>
            <p:nvPr/>
          </p:nvSpPr>
          <p:spPr>
            <a:xfrm flipH="false" flipV="false" rot="0">
              <a:off x="0" y="0"/>
              <a:ext cx="2636571" cy="687360"/>
            </a:xfrm>
            <a:custGeom>
              <a:avLst/>
              <a:gdLst/>
              <a:ahLst/>
              <a:cxnLst/>
              <a:rect r="r" b="b" t="t" l="l"/>
              <a:pathLst>
                <a:path h="687360" w="2636571">
                  <a:moveTo>
                    <a:pt x="0" y="0"/>
                  </a:moveTo>
                  <a:lnTo>
                    <a:pt x="2636571" y="0"/>
                  </a:lnTo>
                  <a:lnTo>
                    <a:pt x="2636571" y="687360"/>
                  </a:lnTo>
                  <a:lnTo>
                    <a:pt x="0" y="687360"/>
                  </a:lnTo>
                  <a:close/>
                </a:path>
              </a:pathLst>
            </a:custGeom>
            <a:solidFill>
              <a:srgbClr val="EBE7D7"/>
            </a:solidFill>
          </p:spPr>
        </p:sp>
      </p:grpSp>
      <p:grpSp>
        <p:nvGrpSpPr>
          <p:cNvPr name="Group 17" id="17"/>
          <p:cNvGrpSpPr/>
          <p:nvPr/>
        </p:nvGrpSpPr>
        <p:grpSpPr>
          <a:xfrm rot="0">
            <a:off x="6131213" y="5607647"/>
            <a:ext cx="807513" cy="1033460"/>
            <a:chOff x="0" y="0"/>
            <a:chExt cx="326677" cy="418083"/>
          </a:xfrm>
        </p:grpSpPr>
        <p:sp>
          <p:nvSpPr>
            <p:cNvPr name="Freeform 18" id="18"/>
            <p:cNvSpPr/>
            <p:nvPr/>
          </p:nvSpPr>
          <p:spPr>
            <a:xfrm flipH="false" flipV="false" rot="0">
              <a:off x="0" y="0"/>
              <a:ext cx="326677" cy="418083"/>
            </a:xfrm>
            <a:custGeom>
              <a:avLst/>
              <a:gdLst/>
              <a:ahLst/>
              <a:cxnLst/>
              <a:rect r="r" b="b" t="t" l="l"/>
              <a:pathLst>
                <a:path h="418083" w="326677">
                  <a:moveTo>
                    <a:pt x="0" y="0"/>
                  </a:moveTo>
                  <a:lnTo>
                    <a:pt x="326677" y="0"/>
                  </a:lnTo>
                  <a:lnTo>
                    <a:pt x="326677" y="418083"/>
                  </a:lnTo>
                  <a:lnTo>
                    <a:pt x="0" y="418083"/>
                  </a:lnTo>
                  <a:close/>
                </a:path>
              </a:pathLst>
            </a:custGeom>
            <a:solidFill>
              <a:srgbClr val="315962"/>
            </a:solidFill>
          </p:spPr>
        </p:sp>
      </p:grpSp>
      <p:sp>
        <p:nvSpPr>
          <p:cNvPr name="TextBox 19" id="19"/>
          <p:cNvSpPr txBox="true"/>
          <p:nvPr/>
        </p:nvSpPr>
        <p:spPr>
          <a:xfrm rot="0">
            <a:off x="6131213" y="5912742"/>
            <a:ext cx="807513" cy="428625"/>
          </a:xfrm>
          <a:prstGeom prst="rect">
            <a:avLst/>
          </a:prstGeom>
        </p:spPr>
        <p:txBody>
          <a:bodyPr anchor="t" rtlCol="false" tIns="0" lIns="0" bIns="0" rIns="0">
            <a:spAutoFit/>
          </a:bodyPr>
          <a:lstStyle/>
          <a:p>
            <a:pPr algn="ctr">
              <a:lnSpc>
                <a:spcPts val="3300"/>
              </a:lnSpc>
            </a:pPr>
            <a:r>
              <a:rPr lang="en-US" sz="3000">
                <a:solidFill>
                  <a:srgbClr val="FFFFFF"/>
                </a:solidFill>
                <a:latin typeface="Red Hat Display"/>
                <a:ea typeface="Red Hat Display"/>
                <a:cs typeface="Red Hat Display"/>
                <a:sym typeface="Red Hat Display"/>
              </a:rPr>
              <a:t>02</a:t>
            </a:r>
          </a:p>
        </p:txBody>
      </p:sp>
      <p:sp>
        <p:nvSpPr>
          <p:cNvPr name="TextBox 20" id="20"/>
          <p:cNvSpPr txBox="true"/>
          <p:nvPr/>
        </p:nvSpPr>
        <p:spPr>
          <a:xfrm rot="0">
            <a:off x="7319339" y="5837543"/>
            <a:ext cx="6396174" cy="396240"/>
          </a:xfrm>
          <a:prstGeom prst="rect">
            <a:avLst/>
          </a:prstGeom>
        </p:spPr>
        <p:txBody>
          <a:bodyPr anchor="t" rtlCol="false" tIns="0" lIns="0" bIns="0" rIns="0">
            <a:spAutoFit/>
          </a:bodyPr>
          <a:lstStyle/>
          <a:p>
            <a:pPr algn="l">
              <a:lnSpc>
                <a:spcPts val="3359"/>
              </a:lnSpc>
            </a:pPr>
            <a:r>
              <a:rPr lang="en-US" sz="2399">
                <a:solidFill>
                  <a:srgbClr val="16161C"/>
                </a:solidFill>
                <a:latin typeface="Red Hat Display"/>
                <a:ea typeface="Red Hat Display"/>
                <a:cs typeface="Red Hat Display"/>
                <a:sym typeface="Red Hat Display"/>
              </a:rPr>
              <a:t>Help users trust responses</a:t>
            </a:r>
          </a:p>
        </p:txBody>
      </p:sp>
      <p:grpSp>
        <p:nvGrpSpPr>
          <p:cNvPr name="Group 21" id="21"/>
          <p:cNvGrpSpPr/>
          <p:nvPr/>
        </p:nvGrpSpPr>
        <p:grpSpPr>
          <a:xfrm rot="0">
            <a:off x="4092895" y="7237869"/>
            <a:ext cx="2281401" cy="2031977"/>
            <a:chOff x="0" y="0"/>
            <a:chExt cx="3041868" cy="2709303"/>
          </a:xfrm>
        </p:grpSpPr>
        <p:pic>
          <p:nvPicPr>
            <p:cNvPr name="Picture 22" id="22"/>
            <p:cNvPicPr>
              <a:picLocks noChangeAspect="true"/>
            </p:cNvPicPr>
            <p:nvPr/>
          </p:nvPicPr>
          <p:blipFill>
            <a:blip r:embed="rId5"/>
            <a:srcRect l="12643" t="0" r="12643" b="0"/>
            <a:stretch>
              <a:fillRect/>
            </a:stretch>
          </p:blipFill>
          <p:spPr>
            <a:xfrm flipH="false" flipV="false">
              <a:off x="0" y="0"/>
              <a:ext cx="3041868" cy="2709303"/>
            </a:xfrm>
            <a:prstGeom prst="rect">
              <a:avLst/>
            </a:prstGeom>
          </p:spPr>
        </p:pic>
      </p:grpSp>
      <p:grpSp>
        <p:nvGrpSpPr>
          <p:cNvPr name="Group 23" id="23"/>
          <p:cNvGrpSpPr/>
          <p:nvPr/>
        </p:nvGrpSpPr>
        <p:grpSpPr>
          <a:xfrm rot="0">
            <a:off x="6374296" y="7237869"/>
            <a:ext cx="7794242" cy="2031977"/>
            <a:chOff x="0" y="0"/>
            <a:chExt cx="2636571" cy="687360"/>
          </a:xfrm>
        </p:grpSpPr>
        <p:sp>
          <p:nvSpPr>
            <p:cNvPr name="Freeform 24" id="24"/>
            <p:cNvSpPr/>
            <p:nvPr/>
          </p:nvSpPr>
          <p:spPr>
            <a:xfrm flipH="false" flipV="false" rot="0">
              <a:off x="0" y="0"/>
              <a:ext cx="2636571" cy="687360"/>
            </a:xfrm>
            <a:custGeom>
              <a:avLst/>
              <a:gdLst/>
              <a:ahLst/>
              <a:cxnLst/>
              <a:rect r="r" b="b" t="t" l="l"/>
              <a:pathLst>
                <a:path h="687360" w="2636571">
                  <a:moveTo>
                    <a:pt x="0" y="0"/>
                  </a:moveTo>
                  <a:lnTo>
                    <a:pt x="2636571" y="0"/>
                  </a:lnTo>
                  <a:lnTo>
                    <a:pt x="2636571" y="687360"/>
                  </a:lnTo>
                  <a:lnTo>
                    <a:pt x="0" y="687360"/>
                  </a:lnTo>
                  <a:close/>
                </a:path>
              </a:pathLst>
            </a:custGeom>
            <a:solidFill>
              <a:srgbClr val="EBE7D7"/>
            </a:solidFill>
          </p:spPr>
        </p:sp>
      </p:grpSp>
      <p:grpSp>
        <p:nvGrpSpPr>
          <p:cNvPr name="Group 25" id="25"/>
          <p:cNvGrpSpPr/>
          <p:nvPr/>
        </p:nvGrpSpPr>
        <p:grpSpPr>
          <a:xfrm rot="0">
            <a:off x="6131213" y="7806792"/>
            <a:ext cx="807513" cy="1033460"/>
            <a:chOff x="0" y="0"/>
            <a:chExt cx="326677" cy="418083"/>
          </a:xfrm>
        </p:grpSpPr>
        <p:sp>
          <p:nvSpPr>
            <p:cNvPr name="Freeform 26" id="26"/>
            <p:cNvSpPr/>
            <p:nvPr/>
          </p:nvSpPr>
          <p:spPr>
            <a:xfrm flipH="false" flipV="false" rot="0">
              <a:off x="0" y="0"/>
              <a:ext cx="326677" cy="418083"/>
            </a:xfrm>
            <a:custGeom>
              <a:avLst/>
              <a:gdLst/>
              <a:ahLst/>
              <a:cxnLst/>
              <a:rect r="r" b="b" t="t" l="l"/>
              <a:pathLst>
                <a:path h="418083" w="326677">
                  <a:moveTo>
                    <a:pt x="0" y="0"/>
                  </a:moveTo>
                  <a:lnTo>
                    <a:pt x="326677" y="0"/>
                  </a:lnTo>
                  <a:lnTo>
                    <a:pt x="326677" y="418083"/>
                  </a:lnTo>
                  <a:lnTo>
                    <a:pt x="0" y="418083"/>
                  </a:lnTo>
                  <a:close/>
                </a:path>
              </a:pathLst>
            </a:custGeom>
            <a:solidFill>
              <a:srgbClr val="315962"/>
            </a:solidFill>
          </p:spPr>
        </p:sp>
      </p:grpSp>
      <p:sp>
        <p:nvSpPr>
          <p:cNvPr name="TextBox 27" id="27"/>
          <p:cNvSpPr txBox="true"/>
          <p:nvPr/>
        </p:nvSpPr>
        <p:spPr>
          <a:xfrm rot="0">
            <a:off x="6131213" y="8111886"/>
            <a:ext cx="807513" cy="428625"/>
          </a:xfrm>
          <a:prstGeom prst="rect">
            <a:avLst/>
          </a:prstGeom>
        </p:spPr>
        <p:txBody>
          <a:bodyPr anchor="t" rtlCol="false" tIns="0" lIns="0" bIns="0" rIns="0">
            <a:spAutoFit/>
          </a:bodyPr>
          <a:lstStyle/>
          <a:p>
            <a:pPr algn="ctr">
              <a:lnSpc>
                <a:spcPts val="3300"/>
              </a:lnSpc>
            </a:pPr>
            <a:r>
              <a:rPr lang="en-US" sz="3000">
                <a:solidFill>
                  <a:srgbClr val="FFFFFF"/>
                </a:solidFill>
                <a:latin typeface="Red Hat Display"/>
                <a:ea typeface="Red Hat Display"/>
                <a:cs typeface="Red Hat Display"/>
                <a:sym typeface="Red Hat Display"/>
              </a:rPr>
              <a:t>03</a:t>
            </a:r>
          </a:p>
        </p:txBody>
      </p:sp>
      <p:sp>
        <p:nvSpPr>
          <p:cNvPr name="TextBox 28" id="28"/>
          <p:cNvSpPr txBox="true"/>
          <p:nvPr/>
        </p:nvSpPr>
        <p:spPr>
          <a:xfrm rot="0">
            <a:off x="7319339" y="7651727"/>
            <a:ext cx="6396174" cy="1234440"/>
          </a:xfrm>
          <a:prstGeom prst="rect">
            <a:avLst/>
          </a:prstGeom>
        </p:spPr>
        <p:txBody>
          <a:bodyPr anchor="t" rtlCol="false" tIns="0" lIns="0" bIns="0" rIns="0">
            <a:spAutoFit/>
          </a:bodyPr>
          <a:lstStyle/>
          <a:p>
            <a:pPr algn="l">
              <a:lnSpc>
                <a:spcPts val="3359"/>
              </a:lnSpc>
            </a:pPr>
          </a:p>
          <a:p>
            <a:pPr algn="l">
              <a:lnSpc>
                <a:spcPts val="3359"/>
              </a:lnSpc>
            </a:pPr>
            <a:r>
              <a:rPr lang="en-US" sz="2399">
                <a:solidFill>
                  <a:srgbClr val="16161C"/>
                </a:solidFill>
                <a:latin typeface="Red Hat Display"/>
                <a:ea typeface="Red Hat Display"/>
                <a:cs typeface="Red Hat Display"/>
                <a:sym typeface="Red Hat Display"/>
              </a:rPr>
              <a:t>Make automation feel human-centered</a:t>
            </a:r>
          </a:p>
          <a:p>
            <a:pPr algn="l">
              <a:lnSpc>
                <a:spcPts val="335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pSp>
        <p:nvGrpSpPr>
          <p:cNvPr name="Group 2" id="2"/>
          <p:cNvGrpSpPr/>
          <p:nvPr/>
        </p:nvGrpSpPr>
        <p:grpSpPr>
          <a:xfrm rot="0">
            <a:off x="1676410" y="3018772"/>
            <a:ext cx="4067190" cy="3622526"/>
            <a:chOff x="0" y="0"/>
            <a:chExt cx="5422919" cy="4830035"/>
          </a:xfrm>
        </p:grpSpPr>
        <p:pic>
          <p:nvPicPr>
            <p:cNvPr name="Picture 3" id="3"/>
            <p:cNvPicPr>
              <a:picLocks noChangeAspect="true"/>
            </p:cNvPicPr>
            <p:nvPr/>
          </p:nvPicPr>
          <p:blipFill>
            <a:blip r:embed="rId2"/>
            <a:srcRect l="12643" t="0" r="12643" b="0"/>
            <a:stretch>
              <a:fillRect/>
            </a:stretch>
          </p:blipFill>
          <p:spPr>
            <a:xfrm flipH="false" flipV="false">
              <a:off x="0" y="0"/>
              <a:ext cx="5422919" cy="4830035"/>
            </a:xfrm>
            <a:prstGeom prst="rect">
              <a:avLst/>
            </a:prstGeom>
          </p:spPr>
        </p:pic>
      </p:grpSp>
      <p:grpSp>
        <p:nvGrpSpPr>
          <p:cNvPr name="Group 4" id="4"/>
          <p:cNvGrpSpPr/>
          <p:nvPr/>
        </p:nvGrpSpPr>
        <p:grpSpPr>
          <a:xfrm rot="0">
            <a:off x="1676410" y="6641298"/>
            <a:ext cx="4067190" cy="2430087"/>
            <a:chOff x="0" y="0"/>
            <a:chExt cx="1375815" cy="822029"/>
          </a:xfrm>
        </p:grpSpPr>
        <p:sp>
          <p:nvSpPr>
            <p:cNvPr name="Freeform 5" id="5"/>
            <p:cNvSpPr/>
            <p:nvPr/>
          </p:nvSpPr>
          <p:spPr>
            <a:xfrm flipH="false" flipV="false" rot="0">
              <a:off x="0" y="0"/>
              <a:ext cx="1375815" cy="822029"/>
            </a:xfrm>
            <a:custGeom>
              <a:avLst/>
              <a:gdLst/>
              <a:ahLst/>
              <a:cxnLst/>
              <a:rect r="r" b="b" t="t" l="l"/>
              <a:pathLst>
                <a:path h="822029" w="1375815">
                  <a:moveTo>
                    <a:pt x="0" y="0"/>
                  </a:moveTo>
                  <a:lnTo>
                    <a:pt x="1375815" y="0"/>
                  </a:lnTo>
                  <a:lnTo>
                    <a:pt x="1375815" y="822029"/>
                  </a:lnTo>
                  <a:lnTo>
                    <a:pt x="0" y="822029"/>
                  </a:lnTo>
                  <a:close/>
                </a:path>
              </a:pathLst>
            </a:custGeom>
            <a:solidFill>
              <a:srgbClr val="3E2750"/>
            </a:solidFill>
          </p:spPr>
        </p:sp>
      </p:grpSp>
      <p:grpSp>
        <p:nvGrpSpPr>
          <p:cNvPr name="Group 6" id="6"/>
          <p:cNvGrpSpPr/>
          <p:nvPr/>
        </p:nvGrpSpPr>
        <p:grpSpPr>
          <a:xfrm rot="0">
            <a:off x="6982216" y="6641298"/>
            <a:ext cx="4067190" cy="2430087"/>
            <a:chOff x="0" y="0"/>
            <a:chExt cx="1375815" cy="822029"/>
          </a:xfrm>
        </p:grpSpPr>
        <p:sp>
          <p:nvSpPr>
            <p:cNvPr name="Freeform 7" id="7"/>
            <p:cNvSpPr/>
            <p:nvPr/>
          </p:nvSpPr>
          <p:spPr>
            <a:xfrm flipH="false" flipV="false" rot="0">
              <a:off x="0" y="0"/>
              <a:ext cx="1375815" cy="822029"/>
            </a:xfrm>
            <a:custGeom>
              <a:avLst/>
              <a:gdLst/>
              <a:ahLst/>
              <a:cxnLst/>
              <a:rect r="r" b="b" t="t" l="l"/>
              <a:pathLst>
                <a:path h="822029" w="1375815">
                  <a:moveTo>
                    <a:pt x="0" y="0"/>
                  </a:moveTo>
                  <a:lnTo>
                    <a:pt x="1375815" y="0"/>
                  </a:lnTo>
                  <a:lnTo>
                    <a:pt x="1375815" y="822029"/>
                  </a:lnTo>
                  <a:lnTo>
                    <a:pt x="0" y="822029"/>
                  </a:lnTo>
                  <a:close/>
                </a:path>
              </a:pathLst>
            </a:custGeom>
            <a:solidFill>
              <a:srgbClr val="3E2750"/>
            </a:solidFill>
          </p:spPr>
        </p:sp>
      </p:grpSp>
      <p:grpSp>
        <p:nvGrpSpPr>
          <p:cNvPr name="Group 8" id="8"/>
          <p:cNvGrpSpPr/>
          <p:nvPr/>
        </p:nvGrpSpPr>
        <p:grpSpPr>
          <a:xfrm rot="0">
            <a:off x="12404031" y="6641298"/>
            <a:ext cx="4067190" cy="2430087"/>
            <a:chOff x="0" y="0"/>
            <a:chExt cx="1375815" cy="822029"/>
          </a:xfrm>
        </p:grpSpPr>
        <p:sp>
          <p:nvSpPr>
            <p:cNvPr name="Freeform 9" id="9"/>
            <p:cNvSpPr/>
            <p:nvPr/>
          </p:nvSpPr>
          <p:spPr>
            <a:xfrm flipH="false" flipV="false" rot="0">
              <a:off x="0" y="0"/>
              <a:ext cx="1375815" cy="822029"/>
            </a:xfrm>
            <a:custGeom>
              <a:avLst/>
              <a:gdLst/>
              <a:ahLst/>
              <a:cxnLst/>
              <a:rect r="r" b="b" t="t" l="l"/>
              <a:pathLst>
                <a:path h="822029" w="1375815">
                  <a:moveTo>
                    <a:pt x="0" y="0"/>
                  </a:moveTo>
                  <a:lnTo>
                    <a:pt x="1375815" y="0"/>
                  </a:lnTo>
                  <a:lnTo>
                    <a:pt x="1375815" y="822029"/>
                  </a:lnTo>
                  <a:lnTo>
                    <a:pt x="0" y="822029"/>
                  </a:lnTo>
                  <a:close/>
                </a:path>
              </a:pathLst>
            </a:custGeom>
            <a:solidFill>
              <a:srgbClr val="3E2750"/>
            </a:solidFill>
          </p:spPr>
        </p:sp>
      </p:grpSp>
      <p:grpSp>
        <p:nvGrpSpPr>
          <p:cNvPr name="Group 10" id="10"/>
          <p:cNvGrpSpPr/>
          <p:nvPr/>
        </p:nvGrpSpPr>
        <p:grpSpPr>
          <a:xfrm rot="0">
            <a:off x="6982216" y="3018772"/>
            <a:ext cx="4067190" cy="3622526"/>
            <a:chOff x="0" y="0"/>
            <a:chExt cx="5422919" cy="4830035"/>
          </a:xfrm>
        </p:grpSpPr>
        <p:pic>
          <p:nvPicPr>
            <p:cNvPr name="Picture 11" id="11"/>
            <p:cNvPicPr>
              <a:picLocks noChangeAspect="true"/>
            </p:cNvPicPr>
            <p:nvPr/>
          </p:nvPicPr>
          <p:blipFill>
            <a:blip r:embed="rId3"/>
            <a:srcRect l="12643" t="0" r="12643" b="0"/>
            <a:stretch>
              <a:fillRect/>
            </a:stretch>
          </p:blipFill>
          <p:spPr>
            <a:xfrm flipH="false" flipV="false">
              <a:off x="0" y="0"/>
              <a:ext cx="5422919" cy="4830035"/>
            </a:xfrm>
            <a:prstGeom prst="rect">
              <a:avLst/>
            </a:prstGeom>
          </p:spPr>
        </p:pic>
      </p:grpSp>
      <p:grpSp>
        <p:nvGrpSpPr>
          <p:cNvPr name="Group 12" id="12"/>
          <p:cNvGrpSpPr/>
          <p:nvPr/>
        </p:nvGrpSpPr>
        <p:grpSpPr>
          <a:xfrm rot="0">
            <a:off x="12404031" y="3018772"/>
            <a:ext cx="4067190" cy="3622526"/>
            <a:chOff x="0" y="0"/>
            <a:chExt cx="5422919" cy="4830035"/>
          </a:xfrm>
        </p:grpSpPr>
        <p:pic>
          <p:nvPicPr>
            <p:cNvPr name="Picture 13" id="13"/>
            <p:cNvPicPr>
              <a:picLocks noChangeAspect="true"/>
            </p:cNvPicPr>
            <p:nvPr/>
          </p:nvPicPr>
          <p:blipFill>
            <a:blip r:embed="rId4"/>
            <a:srcRect l="12643" t="0" r="12643" b="0"/>
            <a:stretch>
              <a:fillRect/>
            </a:stretch>
          </p:blipFill>
          <p:spPr>
            <a:xfrm flipH="false" flipV="false">
              <a:off x="0" y="0"/>
              <a:ext cx="5422919" cy="4830035"/>
            </a:xfrm>
            <a:prstGeom prst="rect">
              <a:avLst/>
            </a:prstGeom>
          </p:spPr>
        </p:pic>
      </p:grpSp>
      <p:sp>
        <p:nvSpPr>
          <p:cNvPr name="TextBox 14" id="14"/>
          <p:cNvSpPr txBox="true"/>
          <p:nvPr/>
        </p:nvSpPr>
        <p:spPr>
          <a:xfrm rot="0">
            <a:off x="6491569" y="1177624"/>
            <a:ext cx="5657404" cy="1193800"/>
          </a:xfrm>
          <a:prstGeom prst="rect">
            <a:avLst/>
          </a:prstGeom>
        </p:spPr>
        <p:txBody>
          <a:bodyPr anchor="t" rtlCol="false" tIns="0" lIns="0" bIns="0" rIns="0">
            <a:spAutoFit/>
          </a:bodyPr>
          <a:lstStyle/>
          <a:p>
            <a:pPr algn="just">
              <a:lnSpc>
                <a:spcPts val="9799"/>
              </a:lnSpc>
            </a:pPr>
            <a:r>
              <a:rPr lang="en-US" sz="6999">
                <a:solidFill>
                  <a:srgbClr val="3E2750"/>
                </a:solidFill>
                <a:latin typeface="Playfair Display"/>
                <a:ea typeface="Playfair Display"/>
                <a:cs typeface="Playfair Display"/>
                <a:sym typeface="Playfair Display"/>
              </a:rPr>
              <a:t>Mini-Exercise</a:t>
            </a:r>
          </a:p>
        </p:txBody>
      </p:sp>
      <p:sp>
        <p:nvSpPr>
          <p:cNvPr name="TextBox 15" id="15"/>
          <p:cNvSpPr txBox="true"/>
          <p:nvPr/>
        </p:nvSpPr>
        <p:spPr>
          <a:xfrm rot="0">
            <a:off x="1703977" y="5998141"/>
            <a:ext cx="4012055" cy="3073243"/>
          </a:xfrm>
          <a:prstGeom prst="rect">
            <a:avLst/>
          </a:prstGeom>
        </p:spPr>
        <p:txBody>
          <a:bodyPr anchor="t" rtlCol="false" tIns="0" lIns="0" bIns="0" rIns="0">
            <a:spAutoFit/>
          </a:bodyPr>
          <a:lstStyle/>
          <a:p>
            <a:pPr algn="ctr">
              <a:lnSpc>
                <a:spcPts val="23636"/>
              </a:lnSpc>
            </a:pPr>
            <a:r>
              <a:rPr lang="en-US" sz="21487" i="true">
                <a:solidFill>
                  <a:srgbClr val="EBECED">
                    <a:alpha val="22745"/>
                  </a:srgbClr>
                </a:solidFill>
                <a:latin typeface="Playfair Display Italics"/>
                <a:ea typeface="Playfair Display Italics"/>
                <a:cs typeface="Playfair Display Italics"/>
                <a:sym typeface="Playfair Display Italics"/>
              </a:rPr>
              <a:t>01</a:t>
            </a:r>
          </a:p>
        </p:txBody>
      </p:sp>
      <p:sp>
        <p:nvSpPr>
          <p:cNvPr name="TextBox 16" id="16"/>
          <p:cNvSpPr txBox="true"/>
          <p:nvPr/>
        </p:nvSpPr>
        <p:spPr>
          <a:xfrm rot="0">
            <a:off x="7009783" y="5998141"/>
            <a:ext cx="4012055" cy="3073243"/>
          </a:xfrm>
          <a:prstGeom prst="rect">
            <a:avLst/>
          </a:prstGeom>
        </p:spPr>
        <p:txBody>
          <a:bodyPr anchor="t" rtlCol="false" tIns="0" lIns="0" bIns="0" rIns="0">
            <a:spAutoFit/>
          </a:bodyPr>
          <a:lstStyle/>
          <a:p>
            <a:pPr algn="ctr">
              <a:lnSpc>
                <a:spcPts val="23636"/>
              </a:lnSpc>
            </a:pPr>
            <a:r>
              <a:rPr lang="en-US" sz="21487" i="true">
                <a:solidFill>
                  <a:srgbClr val="EBECED">
                    <a:alpha val="22745"/>
                  </a:srgbClr>
                </a:solidFill>
                <a:latin typeface="Playfair Display Italics"/>
                <a:ea typeface="Playfair Display Italics"/>
                <a:cs typeface="Playfair Display Italics"/>
                <a:sym typeface="Playfair Display Italics"/>
              </a:rPr>
              <a:t>02</a:t>
            </a:r>
          </a:p>
        </p:txBody>
      </p:sp>
      <p:sp>
        <p:nvSpPr>
          <p:cNvPr name="TextBox 17" id="17"/>
          <p:cNvSpPr txBox="true"/>
          <p:nvPr/>
        </p:nvSpPr>
        <p:spPr>
          <a:xfrm rot="0">
            <a:off x="12431599" y="5998141"/>
            <a:ext cx="4012055" cy="3073243"/>
          </a:xfrm>
          <a:prstGeom prst="rect">
            <a:avLst/>
          </a:prstGeom>
        </p:spPr>
        <p:txBody>
          <a:bodyPr anchor="t" rtlCol="false" tIns="0" lIns="0" bIns="0" rIns="0">
            <a:spAutoFit/>
          </a:bodyPr>
          <a:lstStyle/>
          <a:p>
            <a:pPr algn="ctr">
              <a:lnSpc>
                <a:spcPts val="23636"/>
              </a:lnSpc>
            </a:pPr>
            <a:r>
              <a:rPr lang="en-US" sz="21487" i="true">
                <a:solidFill>
                  <a:srgbClr val="EBECED">
                    <a:alpha val="22745"/>
                  </a:srgbClr>
                </a:solidFill>
                <a:latin typeface="Playfair Display Italics"/>
                <a:ea typeface="Playfair Display Italics"/>
                <a:cs typeface="Playfair Display Italics"/>
                <a:sym typeface="Playfair Display Italics"/>
              </a:rPr>
              <a:t>03</a:t>
            </a:r>
          </a:p>
        </p:txBody>
      </p:sp>
      <p:sp>
        <p:nvSpPr>
          <p:cNvPr name="TextBox 18" id="18"/>
          <p:cNvSpPr txBox="true"/>
          <p:nvPr/>
        </p:nvSpPr>
        <p:spPr>
          <a:xfrm rot="0">
            <a:off x="1843034" y="7612434"/>
            <a:ext cx="3729481" cy="799940"/>
          </a:xfrm>
          <a:prstGeom prst="rect">
            <a:avLst/>
          </a:prstGeom>
        </p:spPr>
        <p:txBody>
          <a:bodyPr anchor="t" rtlCol="false" tIns="0" lIns="0" bIns="0" rIns="0">
            <a:spAutoFit/>
          </a:bodyPr>
          <a:lstStyle/>
          <a:p>
            <a:pPr algn="ctr">
              <a:lnSpc>
                <a:spcPts val="2166"/>
              </a:lnSpc>
            </a:pPr>
            <a:r>
              <a:rPr lang="en-US" b="true" sz="1547" spc="464">
                <a:solidFill>
                  <a:srgbClr val="FFFFFF"/>
                </a:solidFill>
                <a:latin typeface="Red Hat Display Bold"/>
                <a:ea typeface="Red Hat Display Bold"/>
                <a:cs typeface="Red Hat Display Bold"/>
                <a:sym typeface="Red Hat Display Bold"/>
              </a:rPr>
              <a:t>WRITE ONE SENTENCE </a:t>
            </a:r>
          </a:p>
          <a:p>
            <a:pPr algn="ctr">
              <a:lnSpc>
                <a:spcPts val="2166"/>
              </a:lnSpc>
            </a:pPr>
            <a:r>
              <a:rPr lang="en-US" b="true" sz="1547" spc="464">
                <a:solidFill>
                  <a:srgbClr val="FFFFFF"/>
                </a:solidFill>
                <a:latin typeface="Red Hat Display Bold"/>
                <a:ea typeface="Red Hat Display Bold"/>
                <a:cs typeface="Red Hat Display Bold"/>
                <a:sym typeface="Red Hat Display Bold"/>
              </a:rPr>
              <a:t>DESCRIBING YOUR AI’S ROLE</a:t>
            </a:r>
          </a:p>
        </p:txBody>
      </p:sp>
      <p:sp>
        <p:nvSpPr>
          <p:cNvPr name="TextBox 19" id="19"/>
          <p:cNvSpPr txBox="true"/>
          <p:nvPr/>
        </p:nvSpPr>
        <p:spPr>
          <a:xfrm rot="0">
            <a:off x="7233097" y="7602909"/>
            <a:ext cx="3565426" cy="1249680"/>
          </a:xfrm>
          <a:prstGeom prst="rect">
            <a:avLst/>
          </a:prstGeom>
        </p:spPr>
        <p:txBody>
          <a:bodyPr anchor="t" rtlCol="false" tIns="0" lIns="0" bIns="0" rIns="0">
            <a:spAutoFit/>
          </a:bodyPr>
          <a:lstStyle/>
          <a:p>
            <a:pPr algn="ctr">
              <a:lnSpc>
                <a:spcPts val="2520"/>
              </a:lnSpc>
            </a:pPr>
            <a:r>
              <a:rPr lang="en-US" b="true" sz="1800" spc="540">
                <a:solidFill>
                  <a:srgbClr val="FFFFFF"/>
                </a:solidFill>
                <a:latin typeface="Red Hat Display Bold"/>
                <a:ea typeface="Red Hat Display Bold"/>
                <a:cs typeface="Red Hat Display Bold"/>
                <a:sym typeface="Red Hat Display Bold"/>
              </a:rPr>
              <a:t>ADD 3 PERSONALITY ADJECTIVES</a:t>
            </a:r>
          </a:p>
          <a:p>
            <a:pPr algn="ctr">
              <a:lnSpc>
                <a:spcPts val="2520"/>
              </a:lnSpc>
            </a:pPr>
            <a:r>
              <a:rPr lang="en-US" b="true" sz="1800" spc="540">
                <a:solidFill>
                  <a:srgbClr val="FFFFFF"/>
                </a:solidFill>
                <a:latin typeface="Red Hat Display Bold"/>
                <a:ea typeface="Red Hat Display Bold"/>
                <a:cs typeface="Red Hat Display Bold"/>
                <a:sym typeface="Red Hat Display Bold"/>
              </a:rPr>
              <a:t> (FRIENDLY, CURIOUS, CONCISE)</a:t>
            </a:r>
          </a:p>
        </p:txBody>
      </p:sp>
      <p:sp>
        <p:nvSpPr>
          <p:cNvPr name="TextBox 20" id="20"/>
          <p:cNvSpPr txBox="true"/>
          <p:nvPr/>
        </p:nvSpPr>
        <p:spPr>
          <a:xfrm rot="0">
            <a:off x="12811214" y="7602909"/>
            <a:ext cx="3252825" cy="1249680"/>
          </a:xfrm>
          <a:prstGeom prst="rect">
            <a:avLst/>
          </a:prstGeom>
        </p:spPr>
        <p:txBody>
          <a:bodyPr anchor="t" rtlCol="false" tIns="0" lIns="0" bIns="0" rIns="0">
            <a:spAutoFit/>
          </a:bodyPr>
          <a:lstStyle/>
          <a:p>
            <a:pPr algn="ctr">
              <a:lnSpc>
                <a:spcPts val="2520"/>
              </a:lnSpc>
            </a:pPr>
            <a:r>
              <a:rPr lang="en-US" b="true" sz="1800" spc="540">
                <a:solidFill>
                  <a:srgbClr val="FFFFFF"/>
                </a:solidFill>
                <a:latin typeface="Red Hat Display Bold"/>
                <a:ea typeface="Red Hat Display Bold"/>
                <a:cs typeface="Red Hat Display Bold"/>
                <a:sym typeface="Red Hat Display Bold"/>
              </a:rPr>
              <a:t>STATE WHAT IT SHOULD NEVER DO (E.G., GIVE LEGAL ADVICE)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BB4CD"/>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sp>
          <p:nvSpPr>
            <p:cNvPr name="AutoShape 3" id="3"/>
            <p:cNvSpPr/>
            <p:nvPr/>
          </p:nvSpPr>
          <p:spPr>
            <a:xfrm>
              <a:off x="0" y="0"/>
              <a:ext cx="12192000" cy="13716000"/>
            </a:xfrm>
            <a:prstGeom prst="rect">
              <a:avLst/>
            </a:prstGeom>
            <a:solidFill>
              <a:srgbClr val="3E2750"/>
            </a:solidFill>
          </p:spPr>
        </p:sp>
      </p:grpSp>
      <p:grpSp>
        <p:nvGrpSpPr>
          <p:cNvPr name="Group 4" id="4"/>
          <p:cNvGrpSpPr/>
          <p:nvPr/>
        </p:nvGrpSpPr>
        <p:grpSpPr>
          <a:xfrm rot="0">
            <a:off x="6818936" y="7868069"/>
            <a:ext cx="4650128" cy="1823220"/>
            <a:chOff x="0" y="0"/>
            <a:chExt cx="1573006" cy="616744"/>
          </a:xfrm>
        </p:grpSpPr>
        <p:sp>
          <p:nvSpPr>
            <p:cNvPr name="Freeform 5" id="5"/>
            <p:cNvSpPr/>
            <p:nvPr/>
          </p:nvSpPr>
          <p:spPr>
            <a:xfrm flipH="false" flipV="false" rot="0">
              <a:off x="0" y="0"/>
              <a:ext cx="1573006" cy="616744"/>
            </a:xfrm>
            <a:custGeom>
              <a:avLst/>
              <a:gdLst/>
              <a:ahLst/>
              <a:cxnLst/>
              <a:rect r="r" b="b" t="t" l="l"/>
              <a:pathLst>
                <a:path h="616744" w="1573006">
                  <a:moveTo>
                    <a:pt x="0" y="0"/>
                  </a:moveTo>
                  <a:lnTo>
                    <a:pt x="1573006" y="0"/>
                  </a:lnTo>
                  <a:lnTo>
                    <a:pt x="1573006" y="616744"/>
                  </a:lnTo>
                  <a:lnTo>
                    <a:pt x="0" y="616744"/>
                  </a:lnTo>
                  <a:close/>
                </a:path>
              </a:pathLst>
            </a:custGeom>
            <a:solidFill>
              <a:srgbClr val="EBE7D7"/>
            </a:solidFill>
          </p:spPr>
        </p:sp>
      </p:grpSp>
      <p:grpSp>
        <p:nvGrpSpPr>
          <p:cNvPr name="Group 6" id="6"/>
          <p:cNvGrpSpPr>
            <a:grpSpLocks noChangeAspect="true"/>
          </p:cNvGrpSpPr>
          <p:nvPr/>
        </p:nvGrpSpPr>
        <p:grpSpPr>
          <a:xfrm rot="0">
            <a:off x="6818936" y="566799"/>
            <a:ext cx="4650128" cy="7310795"/>
            <a:chOff x="0" y="0"/>
            <a:chExt cx="5671566" cy="8916670"/>
          </a:xfrm>
        </p:grpSpPr>
        <p:sp>
          <p:nvSpPr>
            <p:cNvPr name="Freeform 7" id="7"/>
            <p:cNvSpPr/>
            <p:nvPr/>
          </p:nvSpPr>
          <p:spPr>
            <a:xfrm flipH="false" flipV="false" rot="0">
              <a:off x="6350" y="6350"/>
              <a:ext cx="5658866" cy="8903970"/>
            </a:xfrm>
            <a:custGeom>
              <a:avLst/>
              <a:gdLst/>
              <a:ahLst/>
              <a:cxnLst/>
              <a:rect r="r" b="b" t="t" l="l"/>
              <a:pathLst>
                <a:path h="8903970" w="5658866">
                  <a:moveTo>
                    <a:pt x="5658866" y="8903970"/>
                  </a:moveTo>
                  <a:lnTo>
                    <a:pt x="0" y="8903970"/>
                  </a:lnTo>
                  <a:lnTo>
                    <a:pt x="0" y="2774442"/>
                  </a:lnTo>
                  <a:cubicBezTo>
                    <a:pt x="14732" y="1610487"/>
                    <a:pt x="773176" y="559054"/>
                    <a:pt x="1887220" y="157734"/>
                  </a:cubicBezTo>
                  <a:lnTo>
                    <a:pt x="1898396" y="154178"/>
                  </a:lnTo>
                  <a:cubicBezTo>
                    <a:pt x="1899920" y="153797"/>
                    <a:pt x="1901571" y="153289"/>
                    <a:pt x="1903222" y="152654"/>
                  </a:cubicBezTo>
                  <a:lnTo>
                    <a:pt x="1911477" y="149606"/>
                  </a:lnTo>
                  <a:cubicBezTo>
                    <a:pt x="2207006" y="50292"/>
                    <a:pt x="2515362" y="0"/>
                    <a:pt x="2827909" y="0"/>
                  </a:cubicBezTo>
                  <a:lnTo>
                    <a:pt x="2830957" y="0"/>
                  </a:lnTo>
                  <a:cubicBezTo>
                    <a:pt x="3143504" y="0"/>
                    <a:pt x="3451860" y="50292"/>
                    <a:pt x="3747389" y="149733"/>
                  </a:cubicBezTo>
                  <a:lnTo>
                    <a:pt x="3755517" y="152781"/>
                  </a:lnTo>
                  <a:cubicBezTo>
                    <a:pt x="3757168" y="153416"/>
                    <a:pt x="3758946" y="153924"/>
                    <a:pt x="3760089" y="154305"/>
                  </a:cubicBezTo>
                  <a:lnTo>
                    <a:pt x="3771519" y="157861"/>
                  </a:lnTo>
                  <a:cubicBezTo>
                    <a:pt x="4885563" y="559181"/>
                    <a:pt x="5644007" y="1610614"/>
                    <a:pt x="5658739" y="2774315"/>
                  </a:cubicBezTo>
                  <a:lnTo>
                    <a:pt x="5658866" y="8903970"/>
                  </a:lnTo>
                  <a:close/>
                  <a:moveTo>
                    <a:pt x="19050" y="8884920"/>
                  </a:moveTo>
                  <a:lnTo>
                    <a:pt x="5639816" y="8884920"/>
                  </a:lnTo>
                  <a:lnTo>
                    <a:pt x="5639816" y="2774442"/>
                  </a:lnTo>
                  <a:cubicBezTo>
                    <a:pt x="5625211" y="1618742"/>
                    <a:pt x="4871720" y="574293"/>
                    <a:pt x="3765169" y="175768"/>
                  </a:cubicBezTo>
                  <a:lnTo>
                    <a:pt x="3755390" y="172720"/>
                  </a:lnTo>
                  <a:cubicBezTo>
                    <a:pt x="3753358" y="172085"/>
                    <a:pt x="3750818" y="171450"/>
                    <a:pt x="3748405" y="170434"/>
                  </a:cubicBezTo>
                  <a:lnTo>
                    <a:pt x="3741293" y="167767"/>
                  </a:lnTo>
                  <a:cubicBezTo>
                    <a:pt x="3447669" y="69088"/>
                    <a:pt x="3141472" y="19050"/>
                    <a:pt x="2830957" y="19050"/>
                  </a:cubicBezTo>
                  <a:lnTo>
                    <a:pt x="2827909" y="19050"/>
                  </a:lnTo>
                  <a:cubicBezTo>
                    <a:pt x="2517394" y="19050"/>
                    <a:pt x="2211197" y="69088"/>
                    <a:pt x="1917573" y="167767"/>
                  </a:cubicBezTo>
                  <a:lnTo>
                    <a:pt x="1910461" y="170434"/>
                  </a:lnTo>
                  <a:cubicBezTo>
                    <a:pt x="1908048" y="171450"/>
                    <a:pt x="1905635" y="172085"/>
                    <a:pt x="1903857" y="172593"/>
                  </a:cubicBezTo>
                  <a:lnTo>
                    <a:pt x="1893697" y="175768"/>
                  </a:lnTo>
                  <a:cubicBezTo>
                    <a:pt x="787146" y="574294"/>
                    <a:pt x="33782" y="1618742"/>
                    <a:pt x="19050" y="2774569"/>
                  </a:cubicBezTo>
                  <a:lnTo>
                    <a:pt x="19050" y="8884920"/>
                  </a:lnTo>
                  <a:close/>
                </a:path>
              </a:pathLst>
            </a:custGeom>
            <a:solidFill>
              <a:srgbClr val="EBE7D7"/>
            </a:solidFill>
          </p:spPr>
        </p:sp>
        <p:sp>
          <p:nvSpPr>
            <p:cNvPr name="Freeform 8" id="8"/>
            <p:cNvSpPr/>
            <p:nvPr/>
          </p:nvSpPr>
          <p:spPr>
            <a:xfrm flipH="false" flipV="false" rot="0">
              <a:off x="155575" y="155575"/>
              <a:ext cx="5360416" cy="8605520"/>
            </a:xfrm>
            <a:custGeom>
              <a:avLst/>
              <a:gdLst/>
              <a:ahLst/>
              <a:cxnLst/>
              <a:rect r="r" b="b" t="t" l="l"/>
              <a:pathLst>
                <a:path h="8605520" w="5360416">
                  <a:moveTo>
                    <a:pt x="0" y="8605520"/>
                  </a:moveTo>
                  <a:lnTo>
                    <a:pt x="0" y="2626995"/>
                  </a:lnTo>
                  <a:cubicBezTo>
                    <a:pt x="13970" y="1525270"/>
                    <a:pt x="732790" y="529336"/>
                    <a:pt x="1788668" y="148971"/>
                  </a:cubicBezTo>
                  <a:cubicBezTo>
                    <a:pt x="1793240" y="147701"/>
                    <a:pt x="1800860" y="145542"/>
                    <a:pt x="1809877" y="141859"/>
                  </a:cubicBezTo>
                  <a:cubicBezTo>
                    <a:pt x="2089658" y="47879"/>
                    <a:pt x="2382393" y="0"/>
                    <a:pt x="2678684" y="0"/>
                  </a:cubicBezTo>
                  <a:lnTo>
                    <a:pt x="2681732" y="0"/>
                  </a:lnTo>
                  <a:cubicBezTo>
                    <a:pt x="2978150" y="0"/>
                    <a:pt x="3270758" y="47879"/>
                    <a:pt x="3550539" y="141859"/>
                  </a:cubicBezTo>
                  <a:cubicBezTo>
                    <a:pt x="3559556" y="145542"/>
                    <a:pt x="3567176" y="147701"/>
                    <a:pt x="3571748" y="148971"/>
                  </a:cubicBezTo>
                  <a:cubicBezTo>
                    <a:pt x="4627626" y="529209"/>
                    <a:pt x="5346319" y="1525143"/>
                    <a:pt x="5360416" y="2626995"/>
                  </a:cubicBezTo>
                  <a:lnTo>
                    <a:pt x="5360416" y="8605520"/>
                  </a:lnTo>
                  <a:lnTo>
                    <a:pt x="0" y="8605520"/>
                  </a:lnTo>
                  <a:close/>
                </a:path>
              </a:pathLst>
            </a:custGeom>
            <a:blipFill>
              <a:blip r:embed="rId2"/>
              <a:stretch>
                <a:fillRect l="-3415" t="0" r="-3415" b="0"/>
              </a:stretch>
            </a:blipFill>
          </p:spPr>
        </p:sp>
      </p:grpSp>
      <p:sp>
        <p:nvSpPr>
          <p:cNvPr name="TextBox 9" id="9"/>
          <p:cNvSpPr txBox="true"/>
          <p:nvPr/>
        </p:nvSpPr>
        <p:spPr>
          <a:xfrm rot="0">
            <a:off x="1028700" y="2720598"/>
            <a:ext cx="5117753" cy="5964555"/>
          </a:xfrm>
          <a:prstGeom prst="rect">
            <a:avLst/>
          </a:prstGeom>
        </p:spPr>
        <p:txBody>
          <a:bodyPr anchor="t" rtlCol="false" tIns="0" lIns="0" bIns="0" rIns="0">
            <a:spAutoFit/>
          </a:bodyPr>
          <a:lstStyle/>
          <a:p>
            <a:pPr algn="l">
              <a:lnSpc>
                <a:spcPts val="2520"/>
              </a:lnSpc>
            </a:pPr>
            <a:r>
              <a:rPr lang="en-US" sz="1800" u="sng">
                <a:solidFill>
                  <a:srgbClr val="16161C"/>
                </a:solidFill>
                <a:latin typeface="Red Hat Display"/>
                <a:ea typeface="Red Hat Display"/>
                <a:cs typeface="Red Hat Display"/>
                <a:sym typeface="Red Hat Display"/>
                <a:hlinkClick r:id="rId3" tooltip="https://www.linkedin.com/in/stephanie-nyarko/"/>
              </a:rPr>
              <a:t>Stephanie</a:t>
            </a:r>
            <a:r>
              <a:rPr lang="en-US" sz="1800">
                <a:solidFill>
                  <a:srgbClr val="16161C"/>
                </a:solidFill>
                <a:latin typeface="Red Hat Display"/>
                <a:ea typeface="Red Hat Display"/>
                <a:cs typeface="Red Hat Display"/>
                <a:sym typeface="Red Hat Display"/>
              </a:rPr>
              <a:t> is an AI Trainer,</a:t>
            </a:r>
            <a:r>
              <a:rPr lang="en-US" sz="1800">
                <a:solidFill>
                  <a:srgbClr val="16161C"/>
                </a:solidFill>
                <a:latin typeface="Red Hat Display"/>
                <a:ea typeface="Red Hat Display"/>
                <a:cs typeface="Red Hat Display"/>
                <a:sym typeface="Red Hat Display"/>
              </a:rPr>
              <a:t> product leader, and automation expert who helps professionals and teams integrate AI into their daily workflows. With over a decade of experience in product management, software development, and automation, she’s built and delivered AI solutions for companies including TELUS, Google, and Bank of America. </a:t>
            </a:r>
          </a:p>
          <a:p>
            <a:pPr algn="l">
              <a:lnSpc>
                <a:spcPts val="2520"/>
              </a:lnSpc>
            </a:pPr>
          </a:p>
          <a:p>
            <a:pPr algn="l">
              <a:lnSpc>
                <a:spcPts val="2520"/>
              </a:lnSpc>
            </a:pPr>
            <a:r>
              <a:rPr lang="en-US" sz="1800">
                <a:solidFill>
                  <a:srgbClr val="16161C"/>
                </a:solidFill>
                <a:latin typeface="Red Hat Display"/>
                <a:ea typeface="Red Hat Display"/>
                <a:cs typeface="Red Hat Display"/>
                <a:sym typeface="Red Hat Display"/>
              </a:rPr>
              <a:t>Through her platform </a:t>
            </a:r>
            <a:r>
              <a:rPr lang="en-US" sz="1800" u="sng">
                <a:solidFill>
                  <a:srgbClr val="16161C"/>
                </a:solidFill>
                <a:latin typeface="Red Hat Display"/>
                <a:ea typeface="Red Hat Display"/>
                <a:cs typeface="Red Hat Display"/>
                <a:sym typeface="Red Hat Display"/>
                <a:hlinkClick r:id="rId4" tooltip="https://thisaitooldoesthat.com"/>
              </a:rPr>
              <a:t>ThisAIToolDoesThat</a:t>
            </a:r>
            <a:r>
              <a:rPr lang="en-US" sz="1800">
                <a:solidFill>
                  <a:srgbClr val="16161C"/>
                </a:solidFill>
                <a:latin typeface="Red Hat Display"/>
                <a:ea typeface="Red Hat Display"/>
                <a:cs typeface="Red Hat Display"/>
                <a:sym typeface="Red Hat Display"/>
              </a:rPr>
              <a:t>, </a:t>
            </a:r>
            <a:r>
              <a:rPr lang="en-US" sz="1800" u="sng">
                <a:solidFill>
                  <a:srgbClr val="16161C"/>
                </a:solidFill>
                <a:latin typeface="Red Hat Display"/>
                <a:ea typeface="Red Hat Display"/>
                <a:cs typeface="Red Hat Display"/>
                <a:sym typeface="Red Hat Display"/>
                <a:hlinkClick r:id="rId5" tooltip="https://www.linkedin.com/in/stephanie-nyarko/"/>
              </a:rPr>
              <a:t>Stephanie</a:t>
            </a:r>
            <a:r>
              <a:rPr lang="en-US" sz="1800">
                <a:solidFill>
                  <a:srgbClr val="16161C"/>
                </a:solidFill>
                <a:latin typeface="Red Hat Display"/>
                <a:ea typeface="Red Hat Display"/>
                <a:cs typeface="Red Hat Display"/>
                <a:sym typeface="Red Hat Display"/>
              </a:rPr>
              <a:t> teaches others how to design and automate intelligent systems using generative AI, AI agents, and no-code tools. </a:t>
            </a:r>
          </a:p>
          <a:p>
            <a:pPr algn="l">
              <a:lnSpc>
                <a:spcPts val="2520"/>
              </a:lnSpc>
            </a:pPr>
          </a:p>
          <a:p>
            <a:pPr algn="l">
              <a:lnSpc>
                <a:spcPts val="2520"/>
              </a:lnSpc>
            </a:pPr>
            <a:r>
              <a:rPr lang="en-US" sz="1800" u="sng">
                <a:solidFill>
                  <a:srgbClr val="16161C"/>
                </a:solidFill>
                <a:latin typeface="Red Hat Display"/>
                <a:ea typeface="Red Hat Display"/>
                <a:cs typeface="Red Hat Display"/>
                <a:sym typeface="Red Hat Display"/>
                <a:hlinkClick r:id="rId6" tooltip="https://www.linkedin.com/in/stephanie-nyarko/"/>
              </a:rPr>
              <a:t>Stephanie</a:t>
            </a:r>
            <a:r>
              <a:rPr lang="en-US" sz="1800">
                <a:solidFill>
                  <a:srgbClr val="16161C"/>
                </a:solidFill>
                <a:latin typeface="Red Hat Display"/>
                <a:ea typeface="Red Hat Display"/>
                <a:cs typeface="Red Hat Display"/>
                <a:sym typeface="Red Hat Display"/>
              </a:rPr>
              <a:t> holds a master’s degree in business, entrepreneurship, and technology from the University of Waterloo and a certificate in women’s entrepreneurship from Cornell University.</a:t>
            </a:r>
          </a:p>
          <a:p>
            <a:pPr algn="l">
              <a:lnSpc>
                <a:spcPts val="2520"/>
              </a:lnSpc>
            </a:pPr>
          </a:p>
        </p:txBody>
      </p:sp>
      <p:sp>
        <p:nvSpPr>
          <p:cNvPr name="TextBox 10" id="10"/>
          <p:cNvSpPr txBox="true"/>
          <p:nvPr/>
        </p:nvSpPr>
        <p:spPr>
          <a:xfrm rot="0">
            <a:off x="12117138" y="1879715"/>
            <a:ext cx="5142162" cy="753618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FFFFFF"/>
                </a:solidFill>
                <a:latin typeface="Red Hat Display"/>
                <a:ea typeface="Red Hat Display"/>
                <a:cs typeface="Red Hat Display"/>
                <a:sym typeface="Red Hat Display"/>
              </a:rPr>
              <a:t>2013 -  Research in machine learning &amp; robotics, GETLAB University of Paderborn</a:t>
            </a:r>
          </a:p>
          <a:p>
            <a:pPr algn="l">
              <a:lnSpc>
                <a:spcPts val="2520"/>
              </a:lnSpc>
            </a:pPr>
          </a:p>
          <a:p>
            <a:pPr algn="l" marL="388620" indent="-194310" lvl="1">
              <a:lnSpc>
                <a:spcPts val="2520"/>
              </a:lnSpc>
              <a:buFont typeface="Arial"/>
              <a:buChar char="•"/>
            </a:pPr>
            <a:r>
              <a:rPr lang="en-US" sz="1800">
                <a:solidFill>
                  <a:srgbClr val="FFFFFF"/>
                </a:solidFill>
                <a:latin typeface="Red Hat Display"/>
                <a:ea typeface="Red Hat Display"/>
                <a:cs typeface="Red Hat Display"/>
                <a:sym typeface="Red Hat Display"/>
              </a:rPr>
              <a:t>2014 - Market research &amp; Ads , Google</a:t>
            </a:r>
          </a:p>
          <a:p>
            <a:pPr algn="l">
              <a:lnSpc>
                <a:spcPts val="2520"/>
              </a:lnSpc>
            </a:pPr>
          </a:p>
          <a:p>
            <a:pPr algn="l" marL="388620" indent="-194310" lvl="1">
              <a:lnSpc>
                <a:spcPts val="2520"/>
              </a:lnSpc>
              <a:buFont typeface="Arial"/>
              <a:buChar char="•"/>
            </a:pPr>
            <a:r>
              <a:rPr lang="en-US" sz="1800">
                <a:solidFill>
                  <a:srgbClr val="FFFFFF"/>
                </a:solidFill>
                <a:latin typeface="Red Hat Display"/>
                <a:ea typeface="Red Hat Display"/>
                <a:cs typeface="Red Hat Display"/>
                <a:sym typeface="Red Hat Display"/>
              </a:rPr>
              <a:t>2015 - Software developer, Bank of America Merrill Lynch London,UK</a:t>
            </a:r>
          </a:p>
          <a:p>
            <a:pPr algn="l">
              <a:lnSpc>
                <a:spcPts val="2520"/>
              </a:lnSpc>
            </a:pPr>
          </a:p>
          <a:p>
            <a:pPr algn="l" marL="388620" indent="-194310" lvl="1">
              <a:lnSpc>
                <a:spcPts val="2520"/>
              </a:lnSpc>
              <a:buFont typeface="Arial"/>
              <a:buChar char="•"/>
            </a:pPr>
            <a:r>
              <a:rPr lang="en-US" sz="1800">
                <a:solidFill>
                  <a:srgbClr val="FFFFFF"/>
                </a:solidFill>
                <a:latin typeface="Red Hat Display"/>
                <a:ea typeface="Red Hat Display"/>
                <a:cs typeface="Red Hat Display"/>
                <a:sym typeface="Red Hat Display"/>
              </a:rPr>
              <a:t>2017 - Masters in Business Enterpreneurship &amp;  Technology, University of Waterloo</a:t>
            </a:r>
          </a:p>
          <a:p>
            <a:pPr algn="l">
              <a:lnSpc>
                <a:spcPts val="2520"/>
              </a:lnSpc>
            </a:pPr>
          </a:p>
          <a:p>
            <a:pPr algn="l" marL="388620" indent="-194310" lvl="1">
              <a:lnSpc>
                <a:spcPts val="2520"/>
              </a:lnSpc>
              <a:buFont typeface="Arial"/>
              <a:buChar char="•"/>
            </a:pPr>
            <a:r>
              <a:rPr lang="en-US" sz="1800">
                <a:solidFill>
                  <a:srgbClr val="FFFFFF"/>
                </a:solidFill>
                <a:latin typeface="Red Hat Display"/>
                <a:ea typeface="Red Hat Display"/>
                <a:cs typeface="Red Hat Display"/>
                <a:sym typeface="Red Hat Display"/>
              </a:rPr>
              <a:t>2019 - Senior product manager, WSP Canada</a:t>
            </a:r>
          </a:p>
          <a:p>
            <a:pPr algn="l">
              <a:lnSpc>
                <a:spcPts val="2520"/>
              </a:lnSpc>
            </a:pPr>
          </a:p>
          <a:p>
            <a:pPr algn="l" marL="388620" indent="-194310" lvl="1">
              <a:lnSpc>
                <a:spcPts val="2520"/>
              </a:lnSpc>
              <a:buFont typeface="Arial"/>
              <a:buChar char="•"/>
            </a:pPr>
            <a:r>
              <a:rPr lang="en-US" sz="1800">
                <a:solidFill>
                  <a:srgbClr val="FFFFFF"/>
                </a:solidFill>
                <a:latin typeface="Red Hat Display"/>
                <a:ea typeface="Red Hat Display"/>
                <a:cs typeface="Red Hat Display"/>
                <a:sym typeface="Red Hat Display"/>
              </a:rPr>
              <a:t>2021 - Certificate in Women’s Enterpreneurship, Cornell University</a:t>
            </a:r>
          </a:p>
          <a:p>
            <a:pPr algn="l">
              <a:lnSpc>
                <a:spcPts val="2520"/>
              </a:lnSpc>
            </a:pPr>
          </a:p>
          <a:p>
            <a:pPr algn="l" marL="388620" indent="-194310" lvl="1">
              <a:lnSpc>
                <a:spcPts val="2520"/>
              </a:lnSpc>
              <a:buFont typeface="Arial"/>
              <a:buChar char="•"/>
            </a:pPr>
            <a:r>
              <a:rPr lang="en-US" sz="1800">
                <a:solidFill>
                  <a:srgbClr val="FFFFFF"/>
                </a:solidFill>
                <a:latin typeface="Red Hat Display"/>
                <a:ea typeface="Red Hat Display"/>
                <a:cs typeface="Red Hat Display"/>
                <a:sym typeface="Red Hat Display"/>
              </a:rPr>
              <a:t>2022 - Senior product manager, TELUS</a:t>
            </a:r>
          </a:p>
          <a:p>
            <a:pPr algn="l">
              <a:lnSpc>
                <a:spcPts val="2520"/>
              </a:lnSpc>
            </a:pPr>
          </a:p>
          <a:p>
            <a:pPr algn="l" marL="388620" indent="-194310" lvl="1">
              <a:lnSpc>
                <a:spcPts val="2520"/>
              </a:lnSpc>
              <a:buFont typeface="Arial"/>
              <a:buChar char="•"/>
            </a:pPr>
            <a:r>
              <a:rPr lang="en-US" sz="1800">
                <a:solidFill>
                  <a:srgbClr val="FFFFFF"/>
                </a:solidFill>
                <a:latin typeface="Red Hat Display"/>
                <a:ea typeface="Red Hat Display"/>
                <a:cs typeface="Red Hat Display"/>
                <a:sym typeface="Red Hat Display"/>
              </a:rPr>
              <a:t>2022 - Career coach, Career redefined</a:t>
            </a:r>
          </a:p>
          <a:p>
            <a:pPr algn="l">
              <a:lnSpc>
                <a:spcPts val="2520"/>
              </a:lnSpc>
            </a:pPr>
          </a:p>
          <a:p>
            <a:pPr algn="l" marL="388620" indent="-194310" lvl="1">
              <a:lnSpc>
                <a:spcPts val="2520"/>
              </a:lnSpc>
              <a:buFont typeface="Arial"/>
              <a:buChar char="•"/>
            </a:pPr>
            <a:r>
              <a:rPr lang="en-US" sz="1800">
                <a:solidFill>
                  <a:srgbClr val="FFFFFF"/>
                </a:solidFill>
                <a:latin typeface="Red Hat Display"/>
                <a:ea typeface="Red Hat Display"/>
                <a:cs typeface="Red Hat Display"/>
                <a:sym typeface="Red Hat Display"/>
              </a:rPr>
              <a:t>2024 - AI trainer and AI automation specialist, ThisAIToolDoesThat</a:t>
            </a:r>
          </a:p>
          <a:p>
            <a:pPr algn="l">
              <a:lnSpc>
                <a:spcPts val="2520"/>
              </a:lnSpc>
            </a:pPr>
          </a:p>
          <a:p>
            <a:pPr algn="l" marL="388620" indent="-194310" lvl="1">
              <a:lnSpc>
                <a:spcPts val="2520"/>
              </a:lnSpc>
              <a:buFont typeface="Arial"/>
              <a:buChar char="•"/>
            </a:pPr>
            <a:r>
              <a:rPr lang="en-US" sz="1800">
                <a:solidFill>
                  <a:srgbClr val="FFFFFF"/>
                </a:solidFill>
                <a:latin typeface="Red Hat Display"/>
                <a:ea typeface="Red Hat Display"/>
                <a:cs typeface="Red Hat Display"/>
                <a:sym typeface="Red Hat Display"/>
              </a:rPr>
              <a:t>2025 - LinkedIn Learning Instructor</a:t>
            </a:r>
          </a:p>
        </p:txBody>
      </p:sp>
      <p:sp>
        <p:nvSpPr>
          <p:cNvPr name="TextBox 11" id="11"/>
          <p:cNvSpPr txBox="true"/>
          <p:nvPr/>
        </p:nvSpPr>
        <p:spPr>
          <a:xfrm rot="0">
            <a:off x="1028700" y="1265768"/>
            <a:ext cx="3824288" cy="1193800"/>
          </a:xfrm>
          <a:prstGeom prst="rect">
            <a:avLst/>
          </a:prstGeom>
        </p:spPr>
        <p:txBody>
          <a:bodyPr anchor="t" rtlCol="false" tIns="0" lIns="0" bIns="0" rIns="0">
            <a:spAutoFit/>
          </a:bodyPr>
          <a:lstStyle/>
          <a:p>
            <a:pPr algn="l">
              <a:lnSpc>
                <a:spcPts val="9799"/>
              </a:lnSpc>
            </a:pPr>
            <a:r>
              <a:rPr lang="en-US" sz="6999">
                <a:solidFill>
                  <a:srgbClr val="16161C"/>
                </a:solidFill>
                <a:latin typeface="Playfair Display"/>
                <a:ea typeface="Playfair Display"/>
                <a:cs typeface="Playfair Display"/>
                <a:sym typeface="Playfair Display"/>
              </a:rPr>
              <a:t>About Me</a:t>
            </a:r>
          </a:p>
        </p:txBody>
      </p:sp>
      <p:sp>
        <p:nvSpPr>
          <p:cNvPr name="TextBox 12" id="12"/>
          <p:cNvSpPr txBox="true"/>
          <p:nvPr/>
        </p:nvSpPr>
        <p:spPr>
          <a:xfrm rot="0">
            <a:off x="12276521" y="1226716"/>
            <a:ext cx="1574403" cy="306705"/>
          </a:xfrm>
          <a:prstGeom prst="rect">
            <a:avLst/>
          </a:prstGeom>
        </p:spPr>
        <p:txBody>
          <a:bodyPr anchor="t" rtlCol="false" tIns="0" lIns="0" bIns="0" rIns="0">
            <a:spAutoFit/>
          </a:bodyPr>
          <a:lstStyle/>
          <a:p>
            <a:pPr algn="l">
              <a:lnSpc>
                <a:spcPts val="2520"/>
              </a:lnSpc>
            </a:pPr>
            <a:r>
              <a:rPr lang="en-US" sz="1800" spc="540">
                <a:solidFill>
                  <a:srgbClr val="FFFFFF"/>
                </a:solidFill>
                <a:latin typeface="Red Hat Display"/>
                <a:ea typeface="Red Hat Display"/>
                <a:cs typeface="Red Hat Display"/>
                <a:sym typeface="Red Hat Display"/>
              </a:rPr>
              <a:t>TIMELINE</a:t>
            </a:r>
          </a:p>
        </p:txBody>
      </p:sp>
      <p:sp>
        <p:nvSpPr>
          <p:cNvPr name="Freeform 13" id="13"/>
          <p:cNvSpPr/>
          <p:nvPr/>
        </p:nvSpPr>
        <p:spPr>
          <a:xfrm flipH="false" flipV="false" rot="0">
            <a:off x="7164802" y="8986890"/>
            <a:ext cx="329430" cy="329430"/>
          </a:xfrm>
          <a:custGeom>
            <a:avLst/>
            <a:gdLst/>
            <a:ahLst/>
            <a:cxnLst/>
            <a:rect r="r" b="b" t="t" l="l"/>
            <a:pathLst>
              <a:path h="329430" w="329430">
                <a:moveTo>
                  <a:pt x="0" y="0"/>
                </a:moveTo>
                <a:lnTo>
                  <a:pt x="329430" y="0"/>
                </a:lnTo>
                <a:lnTo>
                  <a:pt x="329430" y="329430"/>
                </a:lnTo>
                <a:lnTo>
                  <a:pt x="0" y="329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131379" y="8243037"/>
            <a:ext cx="362853" cy="362853"/>
          </a:xfrm>
          <a:custGeom>
            <a:avLst/>
            <a:gdLst/>
            <a:ahLst/>
            <a:cxnLst/>
            <a:rect r="r" b="b" t="t" l="l"/>
            <a:pathLst>
              <a:path h="362853" w="362853">
                <a:moveTo>
                  <a:pt x="0" y="0"/>
                </a:moveTo>
                <a:lnTo>
                  <a:pt x="362853" y="0"/>
                </a:lnTo>
                <a:lnTo>
                  <a:pt x="362853" y="362853"/>
                </a:lnTo>
                <a:lnTo>
                  <a:pt x="0" y="3628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7682125" y="8278096"/>
            <a:ext cx="2066330" cy="264160"/>
          </a:xfrm>
          <a:prstGeom prst="rect">
            <a:avLst/>
          </a:prstGeom>
        </p:spPr>
        <p:txBody>
          <a:bodyPr anchor="t" rtlCol="false" tIns="0" lIns="0" bIns="0" rIns="0">
            <a:spAutoFit/>
          </a:bodyPr>
          <a:lstStyle/>
          <a:p>
            <a:pPr algn="l">
              <a:lnSpc>
                <a:spcPts val="2239"/>
              </a:lnSpc>
            </a:pPr>
            <a:r>
              <a:rPr lang="en-US" sz="1599">
                <a:solidFill>
                  <a:srgbClr val="16161C"/>
                </a:solidFill>
                <a:latin typeface="Red Hat Display"/>
                <a:ea typeface="Red Hat Display"/>
                <a:cs typeface="Red Hat Display"/>
                <a:sym typeface="Red Hat Display"/>
              </a:rPr>
              <a:t>thisaitooldoesthat.com</a:t>
            </a:r>
          </a:p>
        </p:txBody>
      </p:sp>
      <p:sp>
        <p:nvSpPr>
          <p:cNvPr name="TextBox 16" id="16"/>
          <p:cNvSpPr txBox="true"/>
          <p:nvPr/>
        </p:nvSpPr>
        <p:spPr>
          <a:xfrm rot="0">
            <a:off x="7682125" y="9052160"/>
            <a:ext cx="3076426" cy="264160"/>
          </a:xfrm>
          <a:prstGeom prst="rect">
            <a:avLst/>
          </a:prstGeom>
        </p:spPr>
        <p:txBody>
          <a:bodyPr anchor="t" rtlCol="false" tIns="0" lIns="0" bIns="0" rIns="0">
            <a:spAutoFit/>
          </a:bodyPr>
          <a:lstStyle/>
          <a:p>
            <a:pPr algn="l">
              <a:lnSpc>
                <a:spcPts val="2239"/>
              </a:lnSpc>
            </a:pPr>
            <a:r>
              <a:rPr lang="en-US" sz="1599">
                <a:solidFill>
                  <a:srgbClr val="16161C"/>
                </a:solidFill>
                <a:latin typeface="Red Hat Display"/>
                <a:ea typeface="Red Hat Display"/>
                <a:cs typeface="Red Hat Display"/>
                <a:sym typeface="Red Hat Display"/>
              </a:rPr>
              <a:t>linkedin.com/in/stephanie-Nyarko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pic>
          <p:nvPicPr>
            <p:cNvPr name="Picture 3" id="3"/>
            <p:cNvPicPr>
              <a:picLocks noChangeAspect="true"/>
            </p:cNvPicPr>
            <p:nvPr/>
          </p:nvPicPr>
          <p:blipFill>
            <a:blip r:embed="rId2">
              <a:alphaModFix amt="29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028700" y="3610828"/>
            <a:ext cx="7504405" cy="4719689"/>
            <a:chOff x="0" y="0"/>
            <a:chExt cx="2538527" cy="1596537"/>
          </a:xfrm>
        </p:grpSpPr>
        <p:sp>
          <p:nvSpPr>
            <p:cNvPr name="Freeform 5" id="5"/>
            <p:cNvSpPr/>
            <p:nvPr/>
          </p:nvSpPr>
          <p:spPr>
            <a:xfrm flipH="false" flipV="false" rot="0">
              <a:off x="0" y="0"/>
              <a:ext cx="2538527" cy="1596537"/>
            </a:xfrm>
            <a:custGeom>
              <a:avLst/>
              <a:gdLst/>
              <a:ahLst/>
              <a:cxnLst/>
              <a:rect r="r" b="b" t="t" l="l"/>
              <a:pathLst>
                <a:path h="1596537" w="2538527">
                  <a:moveTo>
                    <a:pt x="0" y="0"/>
                  </a:moveTo>
                  <a:lnTo>
                    <a:pt x="2538527" y="0"/>
                  </a:lnTo>
                  <a:lnTo>
                    <a:pt x="2538527" y="1596537"/>
                  </a:lnTo>
                  <a:lnTo>
                    <a:pt x="0" y="1596537"/>
                  </a:lnTo>
                  <a:close/>
                </a:path>
              </a:pathLst>
            </a:custGeom>
            <a:solidFill>
              <a:srgbClr val="EBE7D7">
                <a:alpha val="84706"/>
              </a:srgbClr>
            </a:solidFill>
          </p:spPr>
        </p:sp>
      </p:grpSp>
      <p:sp>
        <p:nvSpPr>
          <p:cNvPr name="Freeform 6" id="6"/>
          <p:cNvSpPr/>
          <p:nvPr/>
        </p:nvSpPr>
        <p:spPr>
          <a:xfrm flipH="false" flipV="false" rot="0">
            <a:off x="1633558" y="4747174"/>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657032" y="3610828"/>
            <a:ext cx="7125547" cy="4719689"/>
            <a:chOff x="0" y="0"/>
            <a:chExt cx="2410370" cy="1596537"/>
          </a:xfrm>
        </p:grpSpPr>
        <p:sp>
          <p:nvSpPr>
            <p:cNvPr name="Freeform 8" id="8"/>
            <p:cNvSpPr/>
            <p:nvPr/>
          </p:nvSpPr>
          <p:spPr>
            <a:xfrm flipH="false" flipV="false" rot="0">
              <a:off x="0" y="0"/>
              <a:ext cx="2410370" cy="1596537"/>
            </a:xfrm>
            <a:custGeom>
              <a:avLst/>
              <a:gdLst/>
              <a:ahLst/>
              <a:cxnLst/>
              <a:rect r="r" b="b" t="t" l="l"/>
              <a:pathLst>
                <a:path h="1596537" w="2410370">
                  <a:moveTo>
                    <a:pt x="0" y="0"/>
                  </a:moveTo>
                  <a:lnTo>
                    <a:pt x="2410370" y="0"/>
                  </a:lnTo>
                  <a:lnTo>
                    <a:pt x="2410370" y="1596537"/>
                  </a:lnTo>
                  <a:lnTo>
                    <a:pt x="0" y="1596537"/>
                  </a:lnTo>
                  <a:close/>
                </a:path>
              </a:pathLst>
            </a:custGeom>
            <a:solidFill>
              <a:srgbClr val="EBE7D7">
                <a:alpha val="84706"/>
              </a:srgbClr>
            </a:solidFill>
          </p:spPr>
        </p:sp>
      </p:grpSp>
      <p:sp>
        <p:nvSpPr>
          <p:cNvPr name="TextBox 9" id="9"/>
          <p:cNvSpPr txBox="true"/>
          <p:nvPr/>
        </p:nvSpPr>
        <p:spPr>
          <a:xfrm rot="0">
            <a:off x="7707239" y="1650322"/>
            <a:ext cx="2617143" cy="1193800"/>
          </a:xfrm>
          <a:prstGeom prst="rect">
            <a:avLst/>
          </a:prstGeom>
        </p:spPr>
        <p:txBody>
          <a:bodyPr anchor="t" rtlCol="false" tIns="0" lIns="0" bIns="0" rIns="0">
            <a:spAutoFit/>
          </a:bodyPr>
          <a:lstStyle/>
          <a:p>
            <a:pPr algn="ctr">
              <a:lnSpc>
                <a:spcPts val="9799"/>
              </a:lnSpc>
            </a:pPr>
            <a:r>
              <a:rPr lang="en-US" sz="6999">
                <a:solidFill>
                  <a:srgbClr val="EBE7D7"/>
                </a:solidFill>
                <a:latin typeface="Playfair Display"/>
                <a:ea typeface="Playfair Display"/>
                <a:cs typeface="Playfair Display"/>
                <a:sym typeface="Playfair Display"/>
              </a:rPr>
              <a:t>DEMO</a:t>
            </a:r>
          </a:p>
        </p:txBody>
      </p:sp>
      <p:sp>
        <p:nvSpPr>
          <p:cNvPr name="TextBox 10" id="10"/>
          <p:cNvSpPr txBox="true"/>
          <p:nvPr/>
        </p:nvSpPr>
        <p:spPr>
          <a:xfrm rot="0">
            <a:off x="1633558" y="3976802"/>
            <a:ext cx="6272064" cy="379730"/>
          </a:xfrm>
          <a:prstGeom prst="rect">
            <a:avLst/>
          </a:prstGeom>
        </p:spPr>
        <p:txBody>
          <a:bodyPr anchor="t" rtlCol="false" tIns="0" lIns="0" bIns="0" rIns="0">
            <a:spAutoFit/>
          </a:bodyPr>
          <a:lstStyle/>
          <a:p>
            <a:pPr algn="l">
              <a:lnSpc>
                <a:spcPts val="3220"/>
              </a:lnSpc>
            </a:pPr>
            <a:r>
              <a:rPr lang="en-US" b="true" sz="2300" spc="690">
                <a:solidFill>
                  <a:srgbClr val="315962"/>
                </a:solidFill>
                <a:latin typeface="Red Hat Display Bold"/>
                <a:ea typeface="Red Hat Display Bold"/>
                <a:cs typeface="Red Hat Display Bold"/>
                <a:sym typeface="Red Hat Display Bold"/>
              </a:rPr>
              <a:t>SYSTEM PROMPT (TEACHER)</a:t>
            </a:r>
          </a:p>
        </p:txBody>
      </p:sp>
      <p:sp>
        <p:nvSpPr>
          <p:cNvPr name="TextBox 11" id="11"/>
          <p:cNvSpPr txBox="true"/>
          <p:nvPr/>
        </p:nvSpPr>
        <p:spPr>
          <a:xfrm rot="0">
            <a:off x="9995732" y="3976802"/>
            <a:ext cx="5899100" cy="379730"/>
          </a:xfrm>
          <a:prstGeom prst="rect">
            <a:avLst/>
          </a:prstGeom>
        </p:spPr>
        <p:txBody>
          <a:bodyPr anchor="t" rtlCol="false" tIns="0" lIns="0" bIns="0" rIns="0">
            <a:spAutoFit/>
          </a:bodyPr>
          <a:lstStyle/>
          <a:p>
            <a:pPr algn="l">
              <a:lnSpc>
                <a:spcPts val="3220"/>
              </a:lnSpc>
            </a:pPr>
            <a:r>
              <a:rPr lang="en-US" b="true" sz="2300" spc="690">
                <a:solidFill>
                  <a:srgbClr val="315962"/>
                </a:solidFill>
                <a:latin typeface="Red Hat Display Bold"/>
                <a:ea typeface="Red Hat Display Bold"/>
                <a:cs typeface="Red Hat Display Bold"/>
                <a:sym typeface="Red Hat Display Bold"/>
              </a:rPr>
              <a:t>USER PROMPT (QUESTION)</a:t>
            </a:r>
          </a:p>
        </p:txBody>
      </p:sp>
      <p:sp>
        <p:nvSpPr>
          <p:cNvPr name="TextBox 12" id="12"/>
          <p:cNvSpPr txBox="true"/>
          <p:nvPr/>
        </p:nvSpPr>
        <p:spPr>
          <a:xfrm rot="0">
            <a:off x="2323006" y="4699549"/>
            <a:ext cx="5430687" cy="3115945"/>
          </a:xfrm>
          <a:prstGeom prst="rect">
            <a:avLst/>
          </a:prstGeom>
        </p:spPr>
        <p:txBody>
          <a:bodyPr anchor="t" rtlCol="false" tIns="0" lIns="0" bIns="0" rIns="0">
            <a:spAutoFit/>
          </a:bodyPr>
          <a:lstStyle/>
          <a:p>
            <a:pPr algn="l">
              <a:lnSpc>
                <a:spcPts val="3079"/>
              </a:lnSpc>
            </a:pPr>
            <a:r>
              <a:rPr lang="en-US" sz="2199">
                <a:solidFill>
                  <a:srgbClr val="16161C"/>
                </a:solidFill>
                <a:latin typeface="Raleway"/>
                <a:ea typeface="Raleway"/>
                <a:cs typeface="Raleway"/>
                <a:sym typeface="Raleway"/>
              </a:rPr>
              <a:t>You are a patient and supportive teacher who explains complex ideas using simple language, relatable examples, and a warm tone.</a:t>
            </a:r>
          </a:p>
          <a:p>
            <a:pPr algn="l">
              <a:lnSpc>
                <a:spcPts val="3079"/>
              </a:lnSpc>
            </a:pPr>
            <a:r>
              <a:rPr lang="en-US" sz="2199">
                <a:solidFill>
                  <a:srgbClr val="16161C"/>
                </a:solidFill>
                <a:latin typeface="Raleway"/>
                <a:ea typeface="Raleway"/>
                <a:cs typeface="Raleway"/>
                <a:sym typeface="Raleway"/>
              </a:rPr>
              <a:t> Your goal is to help learners understand concepts clearly, without jargon or pressure.</a:t>
            </a:r>
          </a:p>
          <a:p>
            <a:pPr algn="l">
              <a:lnSpc>
                <a:spcPts val="3079"/>
              </a:lnSpc>
              <a:spcBef>
                <a:spcPct val="0"/>
              </a:spcBef>
            </a:pPr>
            <a:r>
              <a:rPr lang="en-US" sz="2199">
                <a:solidFill>
                  <a:srgbClr val="16161C"/>
                </a:solidFill>
                <a:latin typeface="Raleway"/>
                <a:ea typeface="Raleway"/>
                <a:cs typeface="Raleway"/>
                <a:sym typeface="Raleway"/>
              </a:rPr>
              <a:t>Always sound en</a:t>
            </a:r>
            <a:r>
              <a:rPr lang="en-US" sz="2199">
                <a:solidFill>
                  <a:srgbClr val="16161C"/>
                </a:solidFill>
                <a:latin typeface="Raleway"/>
                <a:ea typeface="Raleway"/>
                <a:cs typeface="Raleway"/>
                <a:sym typeface="Raleway"/>
              </a:rPr>
              <a:t>couraging and calm.</a:t>
            </a:r>
          </a:p>
        </p:txBody>
      </p:sp>
      <p:sp>
        <p:nvSpPr>
          <p:cNvPr name="TextBox 13" id="13"/>
          <p:cNvSpPr txBox="true"/>
          <p:nvPr/>
        </p:nvSpPr>
        <p:spPr>
          <a:xfrm rot="0">
            <a:off x="10871986" y="4698690"/>
            <a:ext cx="5430687" cy="772795"/>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Explain what Generative AI is to a beginner who has never used AI before.</a:t>
            </a:r>
          </a:p>
        </p:txBody>
      </p:sp>
      <p:sp>
        <p:nvSpPr>
          <p:cNvPr name="Freeform 14" id="14"/>
          <p:cNvSpPr/>
          <p:nvPr/>
        </p:nvSpPr>
        <p:spPr>
          <a:xfrm flipH="false" flipV="false" rot="0">
            <a:off x="10198190" y="4694378"/>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pic>
          <p:nvPicPr>
            <p:cNvPr name="Picture 3" id="3"/>
            <p:cNvPicPr>
              <a:picLocks noChangeAspect="true"/>
            </p:cNvPicPr>
            <p:nvPr/>
          </p:nvPicPr>
          <p:blipFill>
            <a:blip r:embed="rId2">
              <a:alphaModFix amt="29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028700" y="3610828"/>
            <a:ext cx="7504405" cy="4719689"/>
            <a:chOff x="0" y="0"/>
            <a:chExt cx="2538527" cy="1596537"/>
          </a:xfrm>
        </p:grpSpPr>
        <p:sp>
          <p:nvSpPr>
            <p:cNvPr name="Freeform 5" id="5"/>
            <p:cNvSpPr/>
            <p:nvPr/>
          </p:nvSpPr>
          <p:spPr>
            <a:xfrm flipH="false" flipV="false" rot="0">
              <a:off x="0" y="0"/>
              <a:ext cx="2538527" cy="1596537"/>
            </a:xfrm>
            <a:custGeom>
              <a:avLst/>
              <a:gdLst/>
              <a:ahLst/>
              <a:cxnLst/>
              <a:rect r="r" b="b" t="t" l="l"/>
              <a:pathLst>
                <a:path h="1596537" w="2538527">
                  <a:moveTo>
                    <a:pt x="0" y="0"/>
                  </a:moveTo>
                  <a:lnTo>
                    <a:pt x="2538527" y="0"/>
                  </a:lnTo>
                  <a:lnTo>
                    <a:pt x="2538527" y="1596537"/>
                  </a:lnTo>
                  <a:lnTo>
                    <a:pt x="0" y="1596537"/>
                  </a:lnTo>
                  <a:close/>
                </a:path>
              </a:pathLst>
            </a:custGeom>
            <a:solidFill>
              <a:srgbClr val="EBE7D7">
                <a:alpha val="84706"/>
              </a:srgbClr>
            </a:solidFill>
          </p:spPr>
        </p:sp>
      </p:grpSp>
      <p:sp>
        <p:nvSpPr>
          <p:cNvPr name="Freeform 6" id="6"/>
          <p:cNvSpPr/>
          <p:nvPr/>
        </p:nvSpPr>
        <p:spPr>
          <a:xfrm flipH="false" flipV="false" rot="0">
            <a:off x="1633558" y="4747174"/>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657032" y="3610828"/>
            <a:ext cx="7125547" cy="4719689"/>
            <a:chOff x="0" y="0"/>
            <a:chExt cx="2410370" cy="1596537"/>
          </a:xfrm>
        </p:grpSpPr>
        <p:sp>
          <p:nvSpPr>
            <p:cNvPr name="Freeform 8" id="8"/>
            <p:cNvSpPr/>
            <p:nvPr/>
          </p:nvSpPr>
          <p:spPr>
            <a:xfrm flipH="false" flipV="false" rot="0">
              <a:off x="0" y="0"/>
              <a:ext cx="2410370" cy="1596537"/>
            </a:xfrm>
            <a:custGeom>
              <a:avLst/>
              <a:gdLst/>
              <a:ahLst/>
              <a:cxnLst/>
              <a:rect r="r" b="b" t="t" l="l"/>
              <a:pathLst>
                <a:path h="1596537" w="2410370">
                  <a:moveTo>
                    <a:pt x="0" y="0"/>
                  </a:moveTo>
                  <a:lnTo>
                    <a:pt x="2410370" y="0"/>
                  </a:lnTo>
                  <a:lnTo>
                    <a:pt x="2410370" y="1596537"/>
                  </a:lnTo>
                  <a:lnTo>
                    <a:pt x="0" y="1596537"/>
                  </a:lnTo>
                  <a:close/>
                </a:path>
              </a:pathLst>
            </a:custGeom>
            <a:solidFill>
              <a:srgbClr val="EBE7D7">
                <a:alpha val="84706"/>
              </a:srgbClr>
            </a:solidFill>
          </p:spPr>
        </p:sp>
      </p:grpSp>
      <p:sp>
        <p:nvSpPr>
          <p:cNvPr name="TextBox 9" id="9"/>
          <p:cNvSpPr txBox="true"/>
          <p:nvPr/>
        </p:nvSpPr>
        <p:spPr>
          <a:xfrm rot="0">
            <a:off x="7707239" y="1650322"/>
            <a:ext cx="2617143" cy="1193800"/>
          </a:xfrm>
          <a:prstGeom prst="rect">
            <a:avLst/>
          </a:prstGeom>
        </p:spPr>
        <p:txBody>
          <a:bodyPr anchor="t" rtlCol="false" tIns="0" lIns="0" bIns="0" rIns="0">
            <a:spAutoFit/>
          </a:bodyPr>
          <a:lstStyle/>
          <a:p>
            <a:pPr algn="ctr">
              <a:lnSpc>
                <a:spcPts val="9799"/>
              </a:lnSpc>
            </a:pPr>
            <a:r>
              <a:rPr lang="en-US" sz="6999">
                <a:solidFill>
                  <a:srgbClr val="EBE7D7"/>
                </a:solidFill>
                <a:latin typeface="Playfair Display"/>
                <a:ea typeface="Playfair Display"/>
                <a:cs typeface="Playfair Display"/>
                <a:sym typeface="Playfair Display"/>
              </a:rPr>
              <a:t>DEMO</a:t>
            </a:r>
          </a:p>
        </p:txBody>
      </p:sp>
      <p:sp>
        <p:nvSpPr>
          <p:cNvPr name="TextBox 10" id="10"/>
          <p:cNvSpPr txBox="true"/>
          <p:nvPr/>
        </p:nvSpPr>
        <p:spPr>
          <a:xfrm rot="0">
            <a:off x="1633558" y="3976802"/>
            <a:ext cx="6447309" cy="379730"/>
          </a:xfrm>
          <a:prstGeom prst="rect">
            <a:avLst/>
          </a:prstGeom>
        </p:spPr>
        <p:txBody>
          <a:bodyPr anchor="t" rtlCol="false" tIns="0" lIns="0" bIns="0" rIns="0">
            <a:spAutoFit/>
          </a:bodyPr>
          <a:lstStyle/>
          <a:p>
            <a:pPr algn="l">
              <a:lnSpc>
                <a:spcPts val="3220"/>
              </a:lnSpc>
            </a:pPr>
            <a:r>
              <a:rPr lang="en-US" b="true" sz="2300" spc="690">
                <a:solidFill>
                  <a:srgbClr val="315962"/>
                </a:solidFill>
                <a:latin typeface="Red Hat Display Bold"/>
                <a:ea typeface="Red Hat Display Bold"/>
                <a:cs typeface="Red Hat Display Bold"/>
                <a:sym typeface="Red Hat Display Bold"/>
              </a:rPr>
              <a:t>SYSTEM PROMPT(MARKETER)</a:t>
            </a:r>
          </a:p>
        </p:txBody>
      </p:sp>
      <p:sp>
        <p:nvSpPr>
          <p:cNvPr name="TextBox 11" id="11"/>
          <p:cNvSpPr txBox="true"/>
          <p:nvPr/>
        </p:nvSpPr>
        <p:spPr>
          <a:xfrm rot="0">
            <a:off x="9995732" y="3976802"/>
            <a:ext cx="5899100" cy="379730"/>
          </a:xfrm>
          <a:prstGeom prst="rect">
            <a:avLst/>
          </a:prstGeom>
        </p:spPr>
        <p:txBody>
          <a:bodyPr anchor="t" rtlCol="false" tIns="0" lIns="0" bIns="0" rIns="0">
            <a:spAutoFit/>
          </a:bodyPr>
          <a:lstStyle/>
          <a:p>
            <a:pPr algn="l">
              <a:lnSpc>
                <a:spcPts val="3220"/>
              </a:lnSpc>
            </a:pPr>
            <a:r>
              <a:rPr lang="en-US" b="true" sz="2300" spc="690">
                <a:solidFill>
                  <a:srgbClr val="315962"/>
                </a:solidFill>
                <a:latin typeface="Red Hat Display Bold"/>
                <a:ea typeface="Red Hat Display Bold"/>
                <a:cs typeface="Red Hat Display Bold"/>
                <a:sym typeface="Red Hat Display Bold"/>
              </a:rPr>
              <a:t>USER PROMPT (QUESTION)</a:t>
            </a:r>
          </a:p>
        </p:txBody>
      </p:sp>
      <p:sp>
        <p:nvSpPr>
          <p:cNvPr name="TextBox 12" id="12"/>
          <p:cNvSpPr txBox="true"/>
          <p:nvPr/>
        </p:nvSpPr>
        <p:spPr>
          <a:xfrm rot="0">
            <a:off x="2323006" y="4699549"/>
            <a:ext cx="5430687" cy="3115945"/>
          </a:xfrm>
          <a:prstGeom prst="rect">
            <a:avLst/>
          </a:prstGeom>
        </p:spPr>
        <p:txBody>
          <a:bodyPr anchor="t" rtlCol="false" tIns="0" lIns="0" bIns="0" rIns="0">
            <a:spAutoFit/>
          </a:bodyPr>
          <a:lstStyle/>
          <a:p>
            <a:pPr algn="l">
              <a:lnSpc>
                <a:spcPts val="3079"/>
              </a:lnSpc>
            </a:pPr>
            <a:r>
              <a:rPr lang="en-US" sz="2199">
                <a:solidFill>
                  <a:srgbClr val="16161C"/>
                </a:solidFill>
                <a:latin typeface="Raleway"/>
                <a:ea typeface="Raleway"/>
                <a:cs typeface="Raleway"/>
                <a:sym typeface="Raleway"/>
              </a:rPr>
              <a:t>You are a creative marketing strategist who communicates with excitement and persuasion.</a:t>
            </a:r>
          </a:p>
          <a:p>
            <a:pPr algn="l">
              <a:lnSpc>
                <a:spcPts val="3079"/>
              </a:lnSpc>
            </a:pPr>
            <a:r>
              <a:rPr lang="en-US" sz="2199">
                <a:solidFill>
                  <a:srgbClr val="16161C"/>
                </a:solidFill>
                <a:latin typeface="Raleway"/>
                <a:ea typeface="Raleway"/>
                <a:cs typeface="Raleway"/>
                <a:sym typeface="Raleway"/>
              </a:rPr>
              <a:t> You love using emotional hooks, short sentences, and real-world examples to make ideas sound powerful and useful.</a:t>
            </a:r>
          </a:p>
          <a:p>
            <a:pPr algn="l">
              <a:lnSpc>
                <a:spcPts val="3079"/>
              </a:lnSpc>
              <a:spcBef>
                <a:spcPct val="0"/>
              </a:spcBef>
            </a:pPr>
            <a:r>
              <a:rPr lang="en-US" sz="2199">
                <a:solidFill>
                  <a:srgbClr val="16161C"/>
                </a:solidFill>
                <a:latin typeface="Raleway"/>
                <a:ea typeface="Raleway"/>
                <a:cs typeface="Raleway"/>
                <a:sym typeface="Raleway"/>
              </a:rPr>
              <a:t> Always sound energeti</a:t>
            </a:r>
            <a:r>
              <a:rPr lang="en-US" sz="2199">
                <a:solidFill>
                  <a:srgbClr val="16161C"/>
                </a:solidFill>
                <a:latin typeface="Raleway"/>
                <a:ea typeface="Raleway"/>
                <a:cs typeface="Raleway"/>
                <a:sym typeface="Raleway"/>
              </a:rPr>
              <a:t>c, forward-thinking, and engaging.</a:t>
            </a:r>
          </a:p>
        </p:txBody>
      </p:sp>
      <p:sp>
        <p:nvSpPr>
          <p:cNvPr name="TextBox 13" id="13"/>
          <p:cNvSpPr txBox="true"/>
          <p:nvPr/>
        </p:nvSpPr>
        <p:spPr>
          <a:xfrm rot="0">
            <a:off x="10871986" y="4698690"/>
            <a:ext cx="5430687" cy="772795"/>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Explain what Generative AI is to a beginner who has never used AI before.</a:t>
            </a:r>
          </a:p>
        </p:txBody>
      </p:sp>
      <p:sp>
        <p:nvSpPr>
          <p:cNvPr name="Freeform 14" id="14"/>
          <p:cNvSpPr/>
          <p:nvPr/>
        </p:nvSpPr>
        <p:spPr>
          <a:xfrm flipH="false" flipV="false" rot="0">
            <a:off x="10198190" y="4694378"/>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028700" y="8870156"/>
            <a:ext cx="15753879" cy="557007"/>
          </a:xfrm>
          <a:prstGeom prst="rect">
            <a:avLst/>
          </a:prstGeom>
        </p:spPr>
        <p:txBody>
          <a:bodyPr anchor="t" rtlCol="false" tIns="0" lIns="0" bIns="0" rIns="0">
            <a:spAutoFit/>
          </a:bodyPr>
          <a:lstStyle/>
          <a:p>
            <a:pPr algn="l">
              <a:lnSpc>
                <a:spcPts val="4425"/>
              </a:lnSpc>
              <a:spcBef>
                <a:spcPct val="0"/>
              </a:spcBef>
            </a:pPr>
            <a:r>
              <a:rPr lang="en-US" sz="3160">
                <a:solidFill>
                  <a:srgbClr val="EBE7D7"/>
                </a:solidFill>
                <a:latin typeface="Raleway"/>
                <a:ea typeface="Raleway"/>
                <a:cs typeface="Raleway"/>
                <a:sym typeface="Raleway"/>
              </a:rPr>
              <a:t>Breakout room: Pairs exchange personas and suggest one improvement each.</a:t>
            </a:r>
          </a:p>
        </p:txBody>
      </p:sp>
      <p:sp>
        <p:nvSpPr>
          <p:cNvPr name="TextBox 16" id="16"/>
          <p:cNvSpPr txBox="true"/>
          <p:nvPr/>
        </p:nvSpPr>
        <p:spPr>
          <a:xfrm rot="0">
            <a:off x="1028700" y="9556947"/>
            <a:ext cx="15753879" cy="557007"/>
          </a:xfrm>
          <a:prstGeom prst="rect">
            <a:avLst/>
          </a:prstGeom>
        </p:spPr>
        <p:txBody>
          <a:bodyPr anchor="t" rtlCol="false" tIns="0" lIns="0" bIns="0" rIns="0">
            <a:spAutoFit/>
          </a:bodyPr>
          <a:lstStyle/>
          <a:p>
            <a:pPr algn="l">
              <a:lnSpc>
                <a:spcPts val="4425"/>
              </a:lnSpc>
              <a:spcBef>
                <a:spcPct val="0"/>
              </a:spcBef>
            </a:pPr>
            <a:r>
              <a:rPr lang="en-US" sz="3160">
                <a:solidFill>
                  <a:srgbClr val="EBE7D7"/>
                </a:solidFill>
                <a:latin typeface="Raleway"/>
                <a:ea typeface="Raleway"/>
                <a:cs typeface="Raleway"/>
                <a:sym typeface="Raleway"/>
              </a:rPr>
              <a:t>Take-Home: Finalize your AI persona sheet (name, tone, purpose, do’s &amp; don’ts).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5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976953" y="1607116"/>
            <a:ext cx="14334093" cy="6962835"/>
            <a:chOff x="0" y="0"/>
            <a:chExt cx="3775234" cy="1833833"/>
          </a:xfrm>
        </p:grpSpPr>
        <p:sp>
          <p:nvSpPr>
            <p:cNvPr name="Freeform 5" id="5"/>
            <p:cNvSpPr/>
            <p:nvPr/>
          </p:nvSpPr>
          <p:spPr>
            <a:xfrm flipH="false" flipV="false" rot="0">
              <a:off x="0" y="0"/>
              <a:ext cx="3775234" cy="1833833"/>
            </a:xfrm>
            <a:custGeom>
              <a:avLst/>
              <a:gdLst/>
              <a:ahLst/>
              <a:cxnLst/>
              <a:rect r="r" b="b" t="t" l="l"/>
              <a:pathLst>
                <a:path h="1833833" w="3775234">
                  <a:moveTo>
                    <a:pt x="0" y="0"/>
                  </a:moveTo>
                  <a:lnTo>
                    <a:pt x="3775234" y="0"/>
                  </a:lnTo>
                  <a:lnTo>
                    <a:pt x="3775234" y="1833833"/>
                  </a:lnTo>
                  <a:lnTo>
                    <a:pt x="0" y="1833833"/>
                  </a:lnTo>
                  <a:close/>
                </a:path>
              </a:pathLst>
            </a:custGeom>
            <a:solidFill>
              <a:srgbClr val="3E2750"/>
            </a:solidFill>
            <a:ln w="76200" cap="sq">
              <a:solidFill>
                <a:srgbClr val="EBE7D7"/>
              </a:solidFill>
              <a:prstDash val="solid"/>
              <a:miter/>
            </a:ln>
          </p:spPr>
        </p:sp>
        <p:sp>
          <p:nvSpPr>
            <p:cNvPr name="TextBox 6" id="6"/>
            <p:cNvSpPr txBox="true"/>
            <p:nvPr/>
          </p:nvSpPr>
          <p:spPr>
            <a:xfrm>
              <a:off x="0" y="-38100"/>
              <a:ext cx="3775234" cy="187193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4635287" y="2784370"/>
            <a:ext cx="9172179" cy="2727326"/>
          </a:xfrm>
          <a:prstGeom prst="rect">
            <a:avLst/>
          </a:prstGeom>
        </p:spPr>
        <p:txBody>
          <a:bodyPr anchor="t" rtlCol="false" tIns="0" lIns="0" bIns="0" rIns="0">
            <a:spAutoFit/>
          </a:bodyPr>
          <a:lstStyle/>
          <a:p>
            <a:pPr algn="ctr">
              <a:lnSpc>
                <a:spcPts val="22399"/>
              </a:lnSpc>
            </a:pPr>
            <a:r>
              <a:rPr lang="en-US" sz="15999">
                <a:solidFill>
                  <a:srgbClr val="EBE7D7"/>
                </a:solidFill>
                <a:latin typeface="Playfair Display"/>
                <a:ea typeface="Playfair Display"/>
                <a:cs typeface="Playfair Display"/>
                <a:sym typeface="Playfair Display"/>
              </a:rPr>
              <a:t>Questions</a:t>
            </a:r>
          </a:p>
        </p:txBody>
      </p:sp>
      <p:sp>
        <p:nvSpPr>
          <p:cNvPr name="TextBox 8" id="8"/>
          <p:cNvSpPr txBox="true"/>
          <p:nvPr/>
        </p:nvSpPr>
        <p:spPr>
          <a:xfrm rot="0">
            <a:off x="5982635" y="5843551"/>
            <a:ext cx="6589613" cy="580390"/>
          </a:xfrm>
          <a:prstGeom prst="rect">
            <a:avLst/>
          </a:prstGeom>
        </p:spPr>
        <p:txBody>
          <a:bodyPr anchor="t" rtlCol="false" tIns="0" lIns="0" bIns="0" rIns="0">
            <a:spAutoFit/>
          </a:bodyPr>
          <a:lstStyle/>
          <a:p>
            <a:pPr algn="ctr">
              <a:lnSpc>
                <a:spcPts val="4759"/>
              </a:lnSpc>
            </a:pPr>
            <a:r>
              <a:rPr lang="en-US" sz="3399">
                <a:solidFill>
                  <a:srgbClr val="EBE7D7"/>
                </a:solidFill>
                <a:latin typeface="Red Hat Display"/>
                <a:ea typeface="Red Hat Display"/>
                <a:cs typeface="Red Hat Display"/>
                <a:sym typeface="Red Hat Display"/>
              </a:rPr>
              <a:t>Type your question in the chat box</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5234590" y="2424936"/>
            <a:ext cx="7811684" cy="5657850"/>
            <a:chOff x="0" y="0"/>
            <a:chExt cx="2057398" cy="1490133"/>
          </a:xfrm>
        </p:grpSpPr>
        <p:sp>
          <p:nvSpPr>
            <p:cNvPr name="Freeform 5" id="5"/>
            <p:cNvSpPr/>
            <p:nvPr/>
          </p:nvSpPr>
          <p:spPr>
            <a:xfrm flipH="false" flipV="false" rot="0">
              <a:off x="0" y="0"/>
              <a:ext cx="2057398" cy="1490133"/>
            </a:xfrm>
            <a:custGeom>
              <a:avLst/>
              <a:gdLst/>
              <a:ahLst/>
              <a:cxnLst/>
              <a:rect r="r" b="b" t="t" l="l"/>
              <a:pathLst>
                <a:path h="1490133" w="2057398">
                  <a:moveTo>
                    <a:pt x="0" y="0"/>
                  </a:moveTo>
                  <a:lnTo>
                    <a:pt x="2057398" y="0"/>
                  </a:lnTo>
                  <a:lnTo>
                    <a:pt x="2057398" y="1490133"/>
                  </a:lnTo>
                  <a:lnTo>
                    <a:pt x="0" y="1490133"/>
                  </a:lnTo>
                  <a:close/>
                </a:path>
              </a:pathLst>
            </a:custGeom>
            <a:solidFill>
              <a:srgbClr val="3E2750"/>
            </a:solidFill>
          </p:spPr>
        </p:sp>
        <p:sp>
          <p:nvSpPr>
            <p:cNvPr name="TextBox 6" id="6"/>
            <p:cNvSpPr txBox="true"/>
            <p:nvPr/>
          </p:nvSpPr>
          <p:spPr>
            <a:xfrm>
              <a:off x="0" y="-38100"/>
              <a:ext cx="2057398" cy="1528233"/>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5234590" y="2424936"/>
            <a:ext cx="7811684" cy="5657850"/>
            <a:chOff x="0" y="0"/>
            <a:chExt cx="8767322" cy="6350000"/>
          </a:xfrm>
        </p:grpSpPr>
        <p:sp>
          <p:nvSpPr>
            <p:cNvPr name="Freeform 8" id="8"/>
            <p:cNvSpPr/>
            <p:nvPr/>
          </p:nvSpPr>
          <p:spPr>
            <a:xfrm flipH="false" flipV="false" rot="0">
              <a:off x="0" y="0"/>
              <a:ext cx="8767322" cy="6350000"/>
            </a:xfrm>
            <a:custGeom>
              <a:avLst/>
              <a:gdLst/>
              <a:ahLst/>
              <a:cxnLst/>
              <a:rect r="r" b="b" t="t" l="l"/>
              <a:pathLst>
                <a:path h="6350000" w="8767322">
                  <a:moveTo>
                    <a:pt x="8767322" y="279400"/>
                  </a:moveTo>
                  <a:lnTo>
                    <a:pt x="8767322" y="0"/>
                  </a:lnTo>
                  <a:lnTo>
                    <a:pt x="0" y="0"/>
                  </a:lnTo>
                  <a:lnTo>
                    <a:pt x="0" y="6350000"/>
                  </a:lnTo>
                  <a:lnTo>
                    <a:pt x="8767322" y="6350000"/>
                  </a:lnTo>
                  <a:lnTo>
                    <a:pt x="8767322" y="279400"/>
                  </a:lnTo>
                  <a:close/>
                  <a:moveTo>
                    <a:pt x="8688582" y="279400"/>
                  </a:moveTo>
                  <a:lnTo>
                    <a:pt x="8688582" y="6271260"/>
                  </a:lnTo>
                  <a:lnTo>
                    <a:pt x="78740" y="6271260"/>
                  </a:lnTo>
                  <a:lnTo>
                    <a:pt x="78740" y="78740"/>
                  </a:lnTo>
                  <a:lnTo>
                    <a:pt x="8688582" y="78740"/>
                  </a:lnTo>
                  <a:lnTo>
                    <a:pt x="8688582" y="279400"/>
                  </a:lnTo>
                  <a:close/>
                </a:path>
              </a:pathLst>
            </a:custGeom>
            <a:solidFill>
              <a:srgbClr val="EBE7D7"/>
            </a:solidFill>
          </p:spPr>
        </p:sp>
      </p:grpSp>
      <p:sp>
        <p:nvSpPr>
          <p:cNvPr name="AutoShape 9" id="9"/>
          <p:cNvSpPr/>
          <p:nvPr/>
        </p:nvSpPr>
        <p:spPr>
          <a:xfrm rot="0">
            <a:off x="6107858" y="5765713"/>
            <a:ext cx="6083896" cy="0"/>
          </a:xfrm>
          <a:prstGeom prst="line">
            <a:avLst/>
          </a:prstGeom>
          <a:ln cap="rnd" w="9525">
            <a:solidFill>
              <a:srgbClr val="3E2750"/>
            </a:solidFill>
            <a:prstDash val="solid"/>
            <a:headEnd type="none" len="sm" w="sm"/>
            <a:tailEnd type="none" len="sm" w="sm"/>
          </a:ln>
        </p:spPr>
      </p:sp>
      <p:sp>
        <p:nvSpPr>
          <p:cNvPr name="TextBox 10" id="10"/>
          <p:cNvSpPr txBox="true"/>
          <p:nvPr/>
        </p:nvSpPr>
        <p:spPr>
          <a:xfrm rot="0">
            <a:off x="6918090" y="3673420"/>
            <a:ext cx="4463430" cy="1882774"/>
          </a:xfrm>
          <a:prstGeom prst="rect">
            <a:avLst/>
          </a:prstGeom>
        </p:spPr>
        <p:txBody>
          <a:bodyPr anchor="t" rtlCol="false" tIns="0" lIns="0" bIns="0" rIns="0">
            <a:spAutoFit/>
          </a:bodyPr>
          <a:lstStyle/>
          <a:p>
            <a:pPr algn="ctr">
              <a:lnSpc>
                <a:spcPts val="15400"/>
              </a:lnSpc>
            </a:pPr>
            <a:r>
              <a:rPr lang="en-US" sz="11000">
                <a:solidFill>
                  <a:srgbClr val="EBE7D7"/>
                </a:solidFill>
                <a:latin typeface="Playfair Display"/>
                <a:ea typeface="Playfair Display"/>
                <a:cs typeface="Playfair Display"/>
                <a:sym typeface="Playfair Display"/>
              </a:rPr>
              <a:t>Week 2</a:t>
            </a:r>
          </a:p>
        </p:txBody>
      </p:sp>
      <p:sp>
        <p:nvSpPr>
          <p:cNvPr name="TextBox 11" id="11"/>
          <p:cNvSpPr txBox="true"/>
          <p:nvPr/>
        </p:nvSpPr>
        <p:spPr>
          <a:xfrm rot="0">
            <a:off x="6107858" y="6060263"/>
            <a:ext cx="6083896" cy="860425"/>
          </a:xfrm>
          <a:prstGeom prst="rect">
            <a:avLst/>
          </a:prstGeom>
        </p:spPr>
        <p:txBody>
          <a:bodyPr anchor="t" rtlCol="false" tIns="0" lIns="0" bIns="0" rIns="0">
            <a:spAutoFit/>
          </a:bodyPr>
          <a:lstStyle/>
          <a:p>
            <a:pPr algn="ctr">
              <a:lnSpc>
                <a:spcPts val="3499"/>
              </a:lnSpc>
            </a:pPr>
            <a:r>
              <a:rPr lang="en-US" b="true" sz="2499" spc="749">
                <a:solidFill>
                  <a:srgbClr val="EBE7D7"/>
                </a:solidFill>
                <a:latin typeface="Red Hat Display Bold"/>
                <a:ea typeface="Red Hat Display Bold"/>
                <a:cs typeface="Red Hat Display Bold"/>
                <a:sym typeface="Red Hat Display Bold"/>
              </a:rPr>
              <a:t>VOICE &amp; VISUAL IDENTITY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BBB4CD"/>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26106" t="0" r="14741" b="0"/>
            <a:stretch>
              <a:fillRect/>
            </a:stretch>
          </p:blipFill>
          <p:spPr>
            <a:xfrm flipH="false" flipV="false">
              <a:off x="0" y="0"/>
              <a:ext cx="12192000" cy="13716000"/>
            </a:xfrm>
            <a:prstGeom prst="rect">
              <a:avLst/>
            </a:prstGeom>
          </p:spPr>
        </p:pic>
      </p:grpSp>
      <p:sp>
        <p:nvSpPr>
          <p:cNvPr name="TextBox 4" id="4"/>
          <p:cNvSpPr txBox="true"/>
          <p:nvPr/>
        </p:nvSpPr>
        <p:spPr>
          <a:xfrm rot="0">
            <a:off x="9808940" y="2400106"/>
            <a:ext cx="5970343" cy="513053"/>
          </a:xfrm>
          <a:prstGeom prst="rect">
            <a:avLst/>
          </a:prstGeom>
        </p:spPr>
        <p:txBody>
          <a:bodyPr anchor="t" rtlCol="false" tIns="0" lIns="0" bIns="0" rIns="0">
            <a:spAutoFit/>
          </a:bodyPr>
          <a:lstStyle/>
          <a:p>
            <a:pPr algn="l">
              <a:lnSpc>
                <a:spcPts val="4012"/>
              </a:lnSpc>
            </a:pPr>
            <a:r>
              <a:rPr lang="en-US" sz="3647">
                <a:solidFill>
                  <a:srgbClr val="3E2750"/>
                </a:solidFill>
                <a:latin typeface="Playfair Display"/>
                <a:ea typeface="Playfair Display"/>
                <a:cs typeface="Playfair Display"/>
                <a:sym typeface="Playfair Display"/>
              </a:rPr>
              <a:t>Why Voice Matters</a:t>
            </a:r>
          </a:p>
        </p:txBody>
      </p:sp>
      <p:sp>
        <p:nvSpPr>
          <p:cNvPr name="AutoShape 5" id="5"/>
          <p:cNvSpPr/>
          <p:nvPr/>
        </p:nvSpPr>
        <p:spPr>
          <a:xfrm rot="0">
            <a:off x="9932136" y="2219131"/>
            <a:ext cx="1899678" cy="0"/>
          </a:xfrm>
          <a:prstGeom prst="line">
            <a:avLst/>
          </a:prstGeom>
          <a:ln cap="rnd" w="9525">
            <a:solidFill>
              <a:srgbClr val="3E2750"/>
            </a:solidFill>
            <a:prstDash val="solid"/>
            <a:headEnd type="none" len="sm" w="sm"/>
            <a:tailEnd type="none" len="sm" w="sm"/>
          </a:ln>
        </p:spPr>
      </p:sp>
      <p:sp>
        <p:nvSpPr>
          <p:cNvPr name="TextBox 6" id="6"/>
          <p:cNvSpPr txBox="true"/>
          <p:nvPr/>
        </p:nvSpPr>
        <p:spPr>
          <a:xfrm rot="0">
            <a:off x="9816380" y="1774509"/>
            <a:ext cx="6443250" cy="306705"/>
          </a:xfrm>
          <a:prstGeom prst="rect">
            <a:avLst/>
          </a:prstGeom>
        </p:spPr>
        <p:txBody>
          <a:bodyPr anchor="t" rtlCol="false" tIns="0" lIns="0" bIns="0" rIns="0">
            <a:spAutoFit/>
          </a:bodyPr>
          <a:lstStyle/>
          <a:p>
            <a:pPr algn="ctr">
              <a:lnSpc>
                <a:spcPts val="2520"/>
              </a:lnSpc>
            </a:pPr>
            <a:r>
              <a:rPr lang="en-US" b="true" sz="1800" spc="540">
                <a:solidFill>
                  <a:srgbClr val="16161C"/>
                </a:solidFill>
                <a:latin typeface="Red Hat Display Bold"/>
                <a:ea typeface="Red Hat Display Bold"/>
                <a:cs typeface="Red Hat Display Bold"/>
                <a:sym typeface="Red Hat Display Bold"/>
              </a:rPr>
              <a:t>CREATING VOICE WITH ELEVEN LABS</a:t>
            </a:r>
          </a:p>
        </p:txBody>
      </p:sp>
      <p:sp>
        <p:nvSpPr>
          <p:cNvPr name="TextBox 7" id="7"/>
          <p:cNvSpPr txBox="true"/>
          <p:nvPr/>
        </p:nvSpPr>
        <p:spPr>
          <a:xfrm rot="0">
            <a:off x="10290174" y="2989358"/>
            <a:ext cx="6557721" cy="1471931"/>
          </a:xfrm>
          <a:prstGeom prst="rect">
            <a:avLst/>
          </a:prstGeom>
        </p:spPr>
        <p:txBody>
          <a:bodyPr anchor="t" rtlCol="false" tIns="0" lIns="0" bIns="0" rIns="0">
            <a:spAutoFit/>
          </a:bodyPr>
          <a:lstStyle/>
          <a:p>
            <a:pPr algn="l">
              <a:lnSpc>
                <a:spcPts val="3919"/>
              </a:lnSpc>
            </a:pPr>
            <a:r>
              <a:rPr lang="en-US" sz="2799">
                <a:solidFill>
                  <a:srgbClr val="16161C"/>
                </a:solidFill>
                <a:latin typeface="Red Hat Display"/>
                <a:ea typeface="Red Hat Display"/>
                <a:cs typeface="Red Hat Display"/>
                <a:sym typeface="Red Hat Display"/>
              </a:rPr>
              <a:t>Humans t</a:t>
            </a:r>
            <a:r>
              <a:rPr lang="en-US" sz="2799">
                <a:solidFill>
                  <a:srgbClr val="16161C"/>
                </a:solidFill>
                <a:latin typeface="Red Hat Display"/>
                <a:ea typeface="Red Hat Display"/>
                <a:cs typeface="Red Hat Display"/>
                <a:sym typeface="Red Hat Display"/>
              </a:rPr>
              <a:t>rust tone more than text. Voice conveys warmth, confidence, and emotion instantly.</a:t>
            </a:r>
          </a:p>
        </p:txBody>
      </p:sp>
      <p:sp>
        <p:nvSpPr>
          <p:cNvPr name="Freeform 8" id="8"/>
          <p:cNvSpPr/>
          <p:nvPr/>
        </p:nvSpPr>
        <p:spPr>
          <a:xfrm flipH="false" flipV="false" rot="0">
            <a:off x="9808940" y="3046508"/>
            <a:ext cx="358038" cy="359061"/>
          </a:xfrm>
          <a:custGeom>
            <a:avLst/>
            <a:gdLst/>
            <a:ahLst/>
            <a:cxnLst/>
            <a:rect r="r" b="b" t="t" l="l"/>
            <a:pathLst>
              <a:path h="359061" w="358038">
                <a:moveTo>
                  <a:pt x="0" y="0"/>
                </a:moveTo>
                <a:lnTo>
                  <a:pt x="358038" y="0"/>
                </a:lnTo>
                <a:lnTo>
                  <a:pt x="358038" y="359061"/>
                </a:lnTo>
                <a:lnTo>
                  <a:pt x="0" y="359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932136" y="6759754"/>
            <a:ext cx="358038" cy="359061"/>
          </a:xfrm>
          <a:custGeom>
            <a:avLst/>
            <a:gdLst/>
            <a:ahLst/>
            <a:cxnLst/>
            <a:rect r="r" b="b" t="t" l="l"/>
            <a:pathLst>
              <a:path h="359061" w="358038">
                <a:moveTo>
                  <a:pt x="0" y="0"/>
                </a:moveTo>
                <a:lnTo>
                  <a:pt x="358038" y="0"/>
                </a:lnTo>
                <a:lnTo>
                  <a:pt x="358038" y="359061"/>
                </a:lnTo>
                <a:lnTo>
                  <a:pt x="0" y="359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16380" y="5612088"/>
            <a:ext cx="6008293" cy="513245"/>
          </a:xfrm>
          <a:prstGeom prst="rect">
            <a:avLst/>
          </a:prstGeom>
        </p:spPr>
        <p:txBody>
          <a:bodyPr anchor="t" rtlCol="false" tIns="0" lIns="0" bIns="0" rIns="0">
            <a:spAutoFit/>
          </a:bodyPr>
          <a:lstStyle/>
          <a:p>
            <a:pPr algn="l">
              <a:lnSpc>
                <a:spcPts val="4029"/>
              </a:lnSpc>
            </a:pPr>
            <a:r>
              <a:rPr lang="en-US" sz="3663">
                <a:solidFill>
                  <a:srgbClr val="3E2750"/>
                </a:solidFill>
                <a:latin typeface="Playfair Display"/>
                <a:ea typeface="Playfair Display"/>
                <a:cs typeface="Playfair Display"/>
                <a:sym typeface="Playfair Display"/>
              </a:rPr>
              <a:t>How Text-to-Speech Works</a:t>
            </a:r>
          </a:p>
        </p:txBody>
      </p:sp>
      <p:sp>
        <p:nvSpPr>
          <p:cNvPr name="TextBox 11" id="11"/>
          <p:cNvSpPr txBox="true"/>
          <p:nvPr/>
        </p:nvSpPr>
        <p:spPr>
          <a:xfrm rot="0">
            <a:off x="10290174" y="6710632"/>
            <a:ext cx="7304261" cy="408183"/>
          </a:xfrm>
          <a:prstGeom prst="rect">
            <a:avLst/>
          </a:prstGeom>
        </p:spPr>
        <p:txBody>
          <a:bodyPr anchor="t" rtlCol="false" tIns="0" lIns="0" bIns="0" rIns="0">
            <a:spAutoFit/>
          </a:bodyPr>
          <a:lstStyle/>
          <a:p>
            <a:pPr algn="ctr">
              <a:lnSpc>
                <a:spcPts val="3179"/>
              </a:lnSpc>
              <a:spcBef>
                <a:spcPct val="0"/>
              </a:spcBef>
            </a:pPr>
            <a:r>
              <a:rPr lang="en-US" sz="2890">
                <a:solidFill>
                  <a:srgbClr val="000000"/>
                </a:solidFill>
                <a:latin typeface="Red Hat Display"/>
                <a:ea typeface="Red Hat Display"/>
                <a:cs typeface="Red Hat Display"/>
                <a:sym typeface="Red Hat Display"/>
              </a:rPr>
              <a:t>Text → Model Processing → Audio Waveform</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EBE7D7"/>
        </a:solidFill>
      </p:bgPr>
    </p:bg>
    <p:spTree>
      <p:nvGrpSpPr>
        <p:cNvPr id="1" name=""/>
        <p:cNvGrpSpPr/>
        <p:nvPr/>
      </p:nvGrpSpPr>
      <p:grpSpPr>
        <a:xfrm>
          <a:off x="0" y="0"/>
          <a:ext cx="0" cy="0"/>
          <a:chOff x="0" y="0"/>
          <a:chExt cx="0" cy="0"/>
        </a:xfrm>
      </p:grpSpPr>
      <p:sp>
        <p:nvSpPr>
          <p:cNvPr name="TextBox 2" id="2"/>
          <p:cNvSpPr txBox="true"/>
          <p:nvPr/>
        </p:nvSpPr>
        <p:spPr>
          <a:xfrm rot="0">
            <a:off x="3261233" y="1149102"/>
            <a:ext cx="11765533" cy="1193800"/>
          </a:xfrm>
          <a:prstGeom prst="rect">
            <a:avLst/>
          </a:prstGeom>
        </p:spPr>
        <p:txBody>
          <a:bodyPr anchor="t" rtlCol="false" tIns="0" lIns="0" bIns="0" rIns="0">
            <a:spAutoFit/>
          </a:bodyPr>
          <a:lstStyle/>
          <a:p>
            <a:pPr algn="ctr">
              <a:lnSpc>
                <a:spcPts val="9799"/>
              </a:lnSpc>
            </a:pPr>
            <a:r>
              <a:rPr lang="en-US" sz="6999">
                <a:solidFill>
                  <a:srgbClr val="3E2750"/>
                </a:solidFill>
                <a:latin typeface="Playfair Display"/>
                <a:ea typeface="Playfair Display"/>
                <a:cs typeface="Playfair Display"/>
                <a:sym typeface="Playfair Display"/>
              </a:rPr>
              <a:t>How AI Turns Text into Voice</a:t>
            </a:r>
          </a:p>
        </p:txBody>
      </p:sp>
      <p:sp>
        <p:nvSpPr>
          <p:cNvPr name="TextBox 3" id="3"/>
          <p:cNvSpPr txBox="true"/>
          <p:nvPr/>
        </p:nvSpPr>
        <p:spPr>
          <a:xfrm rot="0">
            <a:off x="482389" y="4535214"/>
            <a:ext cx="5557689" cy="372745"/>
          </a:xfrm>
          <a:prstGeom prst="rect">
            <a:avLst/>
          </a:prstGeom>
        </p:spPr>
        <p:txBody>
          <a:bodyPr anchor="t" rtlCol="false" tIns="0" lIns="0" bIns="0" rIns="0">
            <a:spAutoFit/>
          </a:bodyPr>
          <a:lstStyle/>
          <a:p>
            <a:pPr algn="ctr">
              <a:lnSpc>
                <a:spcPts val="3079"/>
              </a:lnSpc>
            </a:pPr>
            <a:r>
              <a:rPr lang="en-US" b="true" sz="2199" spc="659">
                <a:solidFill>
                  <a:srgbClr val="315962"/>
                </a:solidFill>
                <a:latin typeface="Red Hat Display Bold"/>
                <a:ea typeface="Red Hat Display Bold"/>
                <a:cs typeface="Red Hat Display Bold"/>
                <a:sym typeface="Red Hat Display Bold"/>
              </a:rPr>
              <a:t>TEXT → PHONEME TOKENS</a:t>
            </a:r>
          </a:p>
        </p:txBody>
      </p:sp>
      <p:sp>
        <p:nvSpPr>
          <p:cNvPr name="TextBox 4" id="4"/>
          <p:cNvSpPr txBox="true"/>
          <p:nvPr/>
        </p:nvSpPr>
        <p:spPr>
          <a:xfrm rot="0">
            <a:off x="660842" y="5581394"/>
            <a:ext cx="4605038" cy="1035050"/>
          </a:xfrm>
          <a:prstGeom prst="rect">
            <a:avLst/>
          </a:prstGeom>
        </p:spPr>
        <p:txBody>
          <a:bodyPr anchor="t" rtlCol="false" tIns="0" lIns="0" bIns="0" rIns="0">
            <a:spAutoFit/>
          </a:bodyPr>
          <a:lstStyle/>
          <a:p>
            <a:pPr algn="l">
              <a:lnSpc>
                <a:spcPts val="2799"/>
              </a:lnSpc>
            </a:pPr>
            <a:r>
              <a:rPr lang="en-US" sz="1999">
                <a:solidFill>
                  <a:srgbClr val="16161C"/>
                </a:solidFill>
                <a:latin typeface="Red Hat Display"/>
                <a:ea typeface="Red Hat Display"/>
                <a:cs typeface="Red Hat Display"/>
                <a:sym typeface="Red Hat Display"/>
              </a:rPr>
              <a:t>The AI b</a:t>
            </a:r>
            <a:r>
              <a:rPr lang="en-US" sz="1999">
                <a:solidFill>
                  <a:srgbClr val="16161C"/>
                </a:solidFill>
                <a:latin typeface="Red Hat Display"/>
                <a:ea typeface="Red Hat Display"/>
                <a:cs typeface="Red Hat Display"/>
                <a:sym typeface="Red Hat Display"/>
              </a:rPr>
              <a:t>reaks your text into tiny sound units called phonemes — basically, how words should sound when spoken.</a:t>
            </a:r>
          </a:p>
        </p:txBody>
      </p:sp>
      <p:sp>
        <p:nvSpPr>
          <p:cNvPr name="TextBox 5" id="5"/>
          <p:cNvSpPr txBox="true"/>
          <p:nvPr/>
        </p:nvSpPr>
        <p:spPr>
          <a:xfrm rot="0">
            <a:off x="6823992" y="5581394"/>
            <a:ext cx="4605038" cy="1387475"/>
          </a:xfrm>
          <a:prstGeom prst="rect">
            <a:avLst/>
          </a:prstGeom>
        </p:spPr>
        <p:txBody>
          <a:bodyPr anchor="t" rtlCol="false" tIns="0" lIns="0" bIns="0" rIns="0">
            <a:spAutoFit/>
          </a:bodyPr>
          <a:lstStyle/>
          <a:p>
            <a:pPr algn="l">
              <a:lnSpc>
                <a:spcPts val="2799"/>
              </a:lnSpc>
            </a:pPr>
            <a:r>
              <a:rPr lang="en-US" sz="1999">
                <a:solidFill>
                  <a:srgbClr val="16161C"/>
                </a:solidFill>
                <a:latin typeface="Red Hat Display"/>
                <a:ea typeface="Red Hat Display"/>
                <a:cs typeface="Red Hat Display"/>
                <a:sym typeface="Red Hat Display"/>
              </a:rPr>
              <a:t>It decides h</a:t>
            </a:r>
            <a:r>
              <a:rPr lang="en-US" sz="1999">
                <a:solidFill>
                  <a:srgbClr val="16161C"/>
                </a:solidFill>
                <a:latin typeface="Red Hat Display"/>
                <a:ea typeface="Red Hat Display"/>
                <a:cs typeface="Red Hat Display"/>
                <a:sym typeface="Red Hat Display"/>
              </a:rPr>
              <a:t>ow to say those sounds: where to pause, which words to emphasize, and what emotion or tone to express.</a:t>
            </a:r>
          </a:p>
        </p:txBody>
      </p:sp>
      <p:sp>
        <p:nvSpPr>
          <p:cNvPr name="TextBox 6" id="6"/>
          <p:cNvSpPr txBox="true"/>
          <p:nvPr/>
        </p:nvSpPr>
        <p:spPr>
          <a:xfrm rot="0">
            <a:off x="12197413" y="5581394"/>
            <a:ext cx="4605038" cy="1739900"/>
          </a:xfrm>
          <a:prstGeom prst="rect">
            <a:avLst/>
          </a:prstGeom>
        </p:spPr>
        <p:txBody>
          <a:bodyPr anchor="t" rtlCol="false" tIns="0" lIns="0" bIns="0" rIns="0">
            <a:spAutoFit/>
          </a:bodyPr>
          <a:lstStyle/>
          <a:p>
            <a:pPr algn="l">
              <a:lnSpc>
                <a:spcPts val="2799"/>
              </a:lnSpc>
            </a:pPr>
            <a:r>
              <a:rPr lang="en-US" sz="1999">
                <a:solidFill>
                  <a:srgbClr val="16161C"/>
                </a:solidFill>
                <a:latin typeface="Red Hat Display"/>
                <a:ea typeface="Red Hat Display"/>
                <a:cs typeface="Red Hat Display"/>
                <a:sym typeface="Red Hat Display"/>
              </a:rPr>
              <a:t>The sy</a:t>
            </a:r>
            <a:r>
              <a:rPr lang="en-US" sz="1999">
                <a:solidFill>
                  <a:srgbClr val="16161C"/>
                </a:solidFill>
                <a:latin typeface="Red Hat Display"/>
                <a:ea typeface="Red Hat Display"/>
                <a:cs typeface="Red Hat Display"/>
                <a:sym typeface="Red Hat Display"/>
              </a:rPr>
              <a:t>stem combines those predictions to produce smooth, human-sounding speech — then plays it back as an audio file.</a:t>
            </a:r>
          </a:p>
          <a:p>
            <a:pPr algn="l">
              <a:lnSpc>
                <a:spcPts val="2799"/>
              </a:lnSpc>
            </a:pPr>
          </a:p>
        </p:txBody>
      </p:sp>
      <p:sp>
        <p:nvSpPr>
          <p:cNvPr name="TextBox 7" id="7"/>
          <p:cNvSpPr txBox="true"/>
          <p:nvPr/>
        </p:nvSpPr>
        <p:spPr>
          <a:xfrm rot="0">
            <a:off x="11966357" y="4507274"/>
            <a:ext cx="5067151" cy="1544320"/>
          </a:xfrm>
          <a:prstGeom prst="rect">
            <a:avLst/>
          </a:prstGeom>
        </p:spPr>
        <p:txBody>
          <a:bodyPr anchor="t" rtlCol="false" tIns="0" lIns="0" bIns="0" rIns="0">
            <a:spAutoFit/>
          </a:bodyPr>
          <a:lstStyle/>
          <a:p>
            <a:pPr algn="l">
              <a:lnSpc>
                <a:spcPts val="3079"/>
              </a:lnSpc>
            </a:pPr>
            <a:r>
              <a:rPr lang="en-US" b="true" sz="2199" spc="659">
                <a:solidFill>
                  <a:srgbClr val="315962"/>
                </a:solidFill>
                <a:latin typeface="Red Hat Display Bold"/>
                <a:ea typeface="Red Hat Display Bold"/>
                <a:cs typeface="Red Hat Display Bold"/>
                <a:sym typeface="Red Hat Display Bold"/>
              </a:rPr>
              <a:t>SYNTHESIZER RENDERS </a:t>
            </a:r>
          </a:p>
          <a:p>
            <a:pPr algn="l">
              <a:lnSpc>
                <a:spcPts val="3079"/>
              </a:lnSpc>
            </a:pPr>
            <a:r>
              <a:rPr lang="en-US" b="true" sz="2199" spc="659">
                <a:solidFill>
                  <a:srgbClr val="315962"/>
                </a:solidFill>
                <a:latin typeface="Red Hat Display Bold"/>
                <a:ea typeface="Red Hat Display Bold"/>
                <a:cs typeface="Red Hat Display Bold"/>
                <a:sym typeface="Red Hat Display Bold"/>
              </a:rPr>
              <a:t>NATURAL VOICE AUDIO</a:t>
            </a:r>
          </a:p>
          <a:p>
            <a:pPr algn="l">
              <a:lnSpc>
                <a:spcPts val="3079"/>
              </a:lnSpc>
            </a:pPr>
          </a:p>
          <a:p>
            <a:pPr algn="l">
              <a:lnSpc>
                <a:spcPts val="3079"/>
              </a:lnSpc>
            </a:pPr>
          </a:p>
        </p:txBody>
      </p:sp>
      <p:sp>
        <p:nvSpPr>
          <p:cNvPr name="TextBox 8" id="8"/>
          <p:cNvSpPr txBox="true"/>
          <p:nvPr/>
        </p:nvSpPr>
        <p:spPr>
          <a:xfrm rot="0">
            <a:off x="6594182" y="4507274"/>
            <a:ext cx="5372174" cy="763270"/>
          </a:xfrm>
          <a:prstGeom prst="rect">
            <a:avLst/>
          </a:prstGeom>
        </p:spPr>
        <p:txBody>
          <a:bodyPr anchor="t" rtlCol="false" tIns="0" lIns="0" bIns="0" rIns="0">
            <a:spAutoFit/>
          </a:bodyPr>
          <a:lstStyle/>
          <a:p>
            <a:pPr algn="l">
              <a:lnSpc>
                <a:spcPts val="3079"/>
              </a:lnSpc>
            </a:pPr>
            <a:r>
              <a:rPr lang="en-US" b="true" sz="2199" spc="659">
                <a:solidFill>
                  <a:srgbClr val="315962"/>
                </a:solidFill>
                <a:latin typeface="Red Hat Display Bold"/>
                <a:ea typeface="Red Hat Display Bold"/>
                <a:cs typeface="Red Hat Display Bold"/>
                <a:sym typeface="Red Hat Display Bold"/>
              </a:rPr>
              <a:t>MODEL PREDICTS PITCH, </a:t>
            </a:r>
          </a:p>
          <a:p>
            <a:pPr algn="l">
              <a:lnSpc>
                <a:spcPts val="3079"/>
              </a:lnSpc>
            </a:pPr>
            <a:r>
              <a:rPr lang="en-US" b="true" sz="2199" spc="659">
                <a:solidFill>
                  <a:srgbClr val="315962"/>
                </a:solidFill>
                <a:latin typeface="Red Hat Display Bold"/>
                <a:ea typeface="Red Hat Display Bold"/>
                <a:cs typeface="Red Hat Display Bold"/>
                <a:sym typeface="Red Hat Display Bold"/>
              </a:rPr>
              <a:t>RHYTHM &amp; INFLECTION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pic>
          <p:nvPicPr>
            <p:cNvPr name="Picture 3" id="3"/>
            <p:cNvPicPr>
              <a:picLocks noChangeAspect="true"/>
            </p:cNvPicPr>
            <p:nvPr/>
          </p:nvPicPr>
          <p:blipFill>
            <a:blip r:embed="rId2">
              <a:alphaModFix amt="29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028700" y="3610828"/>
            <a:ext cx="7504405" cy="4719689"/>
            <a:chOff x="0" y="0"/>
            <a:chExt cx="2538527" cy="1596537"/>
          </a:xfrm>
        </p:grpSpPr>
        <p:sp>
          <p:nvSpPr>
            <p:cNvPr name="Freeform 5" id="5"/>
            <p:cNvSpPr/>
            <p:nvPr/>
          </p:nvSpPr>
          <p:spPr>
            <a:xfrm flipH="false" flipV="false" rot="0">
              <a:off x="0" y="0"/>
              <a:ext cx="2538527" cy="1596537"/>
            </a:xfrm>
            <a:custGeom>
              <a:avLst/>
              <a:gdLst/>
              <a:ahLst/>
              <a:cxnLst/>
              <a:rect r="r" b="b" t="t" l="l"/>
              <a:pathLst>
                <a:path h="1596537" w="2538527">
                  <a:moveTo>
                    <a:pt x="0" y="0"/>
                  </a:moveTo>
                  <a:lnTo>
                    <a:pt x="2538527" y="0"/>
                  </a:lnTo>
                  <a:lnTo>
                    <a:pt x="2538527" y="1596537"/>
                  </a:lnTo>
                  <a:lnTo>
                    <a:pt x="0" y="1596537"/>
                  </a:lnTo>
                  <a:close/>
                </a:path>
              </a:pathLst>
            </a:custGeom>
            <a:solidFill>
              <a:srgbClr val="EBE7D7">
                <a:alpha val="84706"/>
              </a:srgbClr>
            </a:solidFill>
          </p:spPr>
        </p:sp>
      </p:grpSp>
      <p:sp>
        <p:nvSpPr>
          <p:cNvPr name="Freeform 6" id="6"/>
          <p:cNvSpPr/>
          <p:nvPr/>
        </p:nvSpPr>
        <p:spPr>
          <a:xfrm flipH="false" flipV="false" rot="0">
            <a:off x="1633558" y="4747174"/>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657032" y="3610828"/>
            <a:ext cx="7125547" cy="4719689"/>
            <a:chOff x="0" y="0"/>
            <a:chExt cx="2410370" cy="1596537"/>
          </a:xfrm>
        </p:grpSpPr>
        <p:sp>
          <p:nvSpPr>
            <p:cNvPr name="Freeform 8" id="8"/>
            <p:cNvSpPr/>
            <p:nvPr/>
          </p:nvSpPr>
          <p:spPr>
            <a:xfrm flipH="false" flipV="false" rot="0">
              <a:off x="0" y="0"/>
              <a:ext cx="2410370" cy="1596537"/>
            </a:xfrm>
            <a:custGeom>
              <a:avLst/>
              <a:gdLst/>
              <a:ahLst/>
              <a:cxnLst/>
              <a:rect r="r" b="b" t="t" l="l"/>
              <a:pathLst>
                <a:path h="1596537" w="2410370">
                  <a:moveTo>
                    <a:pt x="0" y="0"/>
                  </a:moveTo>
                  <a:lnTo>
                    <a:pt x="2410370" y="0"/>
                  </a:lnTo>
                  <a:lnTo>
                    <a:pt x="2410370" y="1596537"/>
                  </a:lnTo>
                  <a:lnTo>
                    <a:pt x="0" y="1596537"/>
                  </a:lnTo>
                  <a:close/>
                </a:path>
              </a:pathLst>
            </a:custGeom>
            <a:solidFill>
              <a:srgbClr val="EBE7D7">
                <a:alpha val="84706"/>
              </a:srgbClr>
            </a:solidFill>
          </p:spPr>
        </p:sp>
      </p:grpSp>
      <p:sp>
        <p:nvSpPr>
          <p:cNvPr name="TextBox 9" id="9"/>
          <p:cNvSpPr txBox="true"/>
          <p:nvPr/>
        </p:nvSpPr>
        <p:spPr>
          <a:xfrm rot="0">
            <a:off x="7707239" y="1650322"/>
            <a:ext cx="2617143" cy="1193800"/>
          </a:xfrm>
          <a:prstGeom prst="rect">
            <a:avLst/>
          </a:prstGeom>
        </p:spPr>
        <p:txBody>
          <a:bodyPr anchor="t" rtlCol="false" tIns="0" lIns="0" bIns="0" rIns="0">
            <a:spAutoFit/>
          </a:bodyPr>
          <a:lstStyle/>
          <a:p>
            <a:pPr algn="ctr">
              <a:lnSpc>
                <a:spcPts val="9799"/>
              </a:lnSpc>
            </a:pPr>
            <a:r>
              <a:rPr lang="en-US" sz="6999">
                <a:solidFill>
                  <a:srgbClr val="EBE7D7"/>
                </a:solidFill>
                <a:latin typeface="Playfair Display"/>
                <a:ea typeface="Playfair Display"/>
                <a:cs typeface="Playfair Display"/>
                <a:sym typeface="Playfair Display"/>
              </a:rPr>
              <a:t>DEMO</a:t>
            </a:r>
          </a:p>
        </p:txBody>
      </p:sp>
      <p:sp>
        <p:nvSpPr>
          <p:cNvPr name="TextBox 10" id="10"/>
          <p:cNvSpPr txBox="true"/>
          <p:nvPr/>
        </p:nvSpPr>
        <p:spPr>
          <a:xfrm rot="0">
            <a:off x="9995732" y="3976802"/>
            <a:ext cx="3724201" cy="379730"/>
          </a:xfrm>
          <a:prstGeom prst="rect">
            <a:avLst/>
          </a:prstGeom>
        </p:spPr>
        <p:txBody>
          <a:bodyPr anchor="t" rtlCol="false" tIns="0" lIns="0" bIns="0" rIns="0">
            <a:spAutoFit/>
          </a:bodyPr>
          <a:lstStyle/>
          <a:p>
            <a:pPr algn="l">
              <a:lnSpc>
                <a:spcPts val="3220"/>
              </a:lnSpc>
            </a:pPr>
            <a:r>
              <a:rPr lang="en-US" b="true" sz="2300" spc="690">
                <a:solidFill>
                  <a:srgbClr val="315962"/>
                </a:solidFill>
                <a:latin typeface="Red Hat Display Bold"/>
                <a:ea typeface="Red Hat Display Bold"/>
                <a:cs typeface="Red Hat Display Bold"/>
                <a:sym typeface="Red Hat Display Bold"/>
              </a:rPr>
              <a:t>BEST PRACTICES</a:t>
            </a:r>
          </a:p>
        </p:txBody>
      </p:sp>
      <p:sp>
        <p:nvSpPr>
          <p:cNvPr name="TextBox 11" id="11"/>
          <p:cNvSpPr txBox="true"/>
          <p:nvPr/>
        </p:nvSpPr>
        <p:spPr>
          <a:xfrm rot="0">
            <a:off x="2323006" y="4699549"/>
            <a:ext cx="5430687" cy="2334895"/>
          </a:xfrm>
          <a:prstGeom prst="rect">
            <a:avLst/>
          </a:prstGeom>
        </p:spPr>
        <p:txBody>
          <a:bodyPr anchor="t" rtlCol="false" tIns="0" lIns="0" bIns="0" rIns="0">
            <a:spAutoFit/>
          </a:bodyPr>
          <a:lstStyle/>
          <a:p>
            <a:pPr algn="l">
              <a:lnSpc>
                <a:spcPts val="3079"/>
              </a:lnSpc>
            </a:pPr>
            <a:r>
              <a:rPr lang="en-US" sz="2199" b="true">
                <a:solidFill>
                  <a:srgbClr val="16161C"/>
                </a:solidFill>
                <a:latin typeface="Raleway Bold"/>
                <a:ea typeface="Raleway Bold"/>
                <a:cs typeface="Raleway Bold"/>
                <a:sym typeface="Raleway Bold"/>
              </a:rPr>
              <a:t>Input</a:t>
            </a:r>
            <a:r>
              <a:rPr lang="en-US" sz="2199">
                <a:solidFill>
                  <a:srgbClr val="16161C"/>
                </a:solidFill>
                <a:latin typeface="Raleway"/>
                <a:ea typeface="Raleway"/>
                <a:cs typeface="Raleway"/>
                <a:sym typeface="Raleway"/>
              </a:rPr>
              <a:t>: “Hi there, I’m Luma, your AI coach.”</a:t>
            </a:r>
          </a:p>
          <a:p>
            <a:pPr algn="l">
              <a:lnSpc>
                <a:spcPts val="3079"/>
              </a:lnSpc>
            </a:pPr>
            <a:r>
              <a:rPr lang="en-US" sz="2199" b="true">
                <a:solidFill>
                  <a:srgbClr val="16161C"/>
                </a:solidFill>
                <a:latin typeface="Raleway Bold"/>
                <a:ea typeface="Raleway Bold"/>
                <a:cs typeface="Raleway Bold"/>
                <a:sym typeface="Raleway Bold"/>
              </a:rPr>
              <a:t>Output</a:t>
            </a:r>
            <a:r>
              <a:rPr lang="en-US" sz="2199">
                <a:solidFill>
                  <a:srgbClr val="16161C"/>
                </a:solidFill>
                <a:latin typeface="Raleway"/>
                <a:ea typeface="Raleway"/>
                <a:cs typeface="Raleway"/>
                <a:sym typeface="Raleway"/>
              </a:rPr>
              <a:t>: 3 voice styles — friendly, formal, calm.</a:t>
            </a:r>
          </a:p>
          <a:p>
            <a:pPr algn="l">
              <a:lnSpc>
                <a:spcPts val="3079"/>
              </a:lnSpc>
            </a:pPr>
            <a:r>
              <a:rPr lang="en-US" sz="2199">
                <a:solidFill>
                  <a:srgbClr val="16161C"/>
                </a:solidFill>
                <a:latin typeface="Raleway"/>
                <a:ea typeface="Raleway"/>
                <a:cs typeface="Raleway"/>
                <a:sym typeface="Raleway"/>
              </a:rPr>
              <a:t> </a:t>
            </a:r>
          </a:p>
          <a:p>
            <a:pPr algn="l">
              <a:lnSpc>
                <a:spcPts val="3079"/>
              </a:lnSpc>
              <a:spcBef>
                <a:spcPct val="0"/>
              </a:spcBef>
            </a:pPr>
            <a:r>
              <a:rPr lang="en-US" sz="2199">
                <a:solidFill>
                  <a:srgbClr val="16161C"/>
                </a:solidFill>
                <a:latin typeface="Raleway"/>
                <a:ea typeface="Raleway"/>
                <a:cs typeface="Raleway"/>
                <a:sym typeface="Raleway"/>
              </a:rPr>
              <a:t>Discuss which sounds most</a:t>
            </a:r>
            <a:r>
              <a:rPr lang="en-US" sz="2199">
                <a:solidFill>
                  <a:srgbClr val="16161C"/>
                </a:solidFill>
                <a:latin typeface="Raleway"/>
                <a:ea typeface="Raleway"/>
                <a:cs typeface="Raleway"/>
                <a:sym typeface="Raleway"/>
              </a:rPr>
              <a:t> authentic and why.</a:t>
            </a:r>
          </a:p>
        </p:txBody>
      </p:sp>
      <p:sp>
        <p:nvSpPr>
          <p:cNvPr name="TextBox 12" id="12"/>
          <p:cNvSpPr txBox="true"/>
          <p:nvPr/>
        </p:nvSpPr>
        <p:spPr>
          <a:xfrm rot="0">
            <a:off x="10871986" y="4698690"/>
            <a:ext cx="5430687" cy="772795"/>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Write natural punctuation (short sentences)</a:t>
            </a:r>
          </a:p>
        </p:txBody>
      </p:sp>
      <p:sp>
        <p:nvSpPr>
          <p:cNvPr name="Freeform 13" id="13"/>
          <p:cNvSpPr/>
          <p:nvPr/>
        </p:nvSpPr>
        <p:spPr>
          <a:xfrm flipH="false" flipV="false" rot="0">
            <a:off x="10198190" y="4694378"/>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028700" y="8419167"/>
            <a:ext cx="15753879" cy="1118100"/>
          </a:xfrm>
          <a:prstGeom prst="rect">
            <a:avLst/>
          </a:prstGeom>
        </p:spPr>
        <p:txBody>
          <a:bodyPr anchor="t" rtlCol="false" tIns="0" lIns="0" bIns="0" rIns="0">
            <a:spAutoFit/>
          </a:bodyPr>
          <a:lstStyle/>
          <a:p>
            <a:pPr algn="l">
              <a:lnSpc>
                <a:spcPts val="4425"/>
              </a:lnSpc>
            </a:pPr>
            <a:r>
              <a:rPr lang="en-US" sz="3160">
                <a:solidFill>
                  <a:srgbClr val="EBE7D7"/>
                </a:solidFill>
                <a:latin typeface="Raleway"/>
                <a:ea typeface="Raleway"/>
                <a:cs typeface="Raleway"/>
                <a:sym typeface="Raleway"/>
              </a:rPr>
              <a:t>Hands-On: Students generate one voice file introducing their persona.</a:t>
            </a:r>
          </a:p>
          <a:p>
            <a:pPr algn="l">
              <a:lnSpc>
                <a:spcPts val="4425"/>
              </a:lnSpc>
              <a:spcBef>
                <a:spcPct val="0"/>
              </a:spcBef>
            </a:pPr>
            <a:r>
              <a:rPr lang="en-US" sz="3160">
                <a:solidFill>
                  <a:srgbClr val="EBE7D7"/>
                </a:solidFill>
                <a:latin typeface="Raleway"/>
                <a:ea typeface="Raleway"/>
                <a:cs typeface="Raleway"/>
                <a:sym typeface="Raleway"/>
              </a:rPr>
              <a:t>Compare playback quality and adjust tone.</a:t>
            </a:r>
          </a:p>
        </p:txBody>
      </p:sp>
      <p:sp>
        <p:nvSpPr>
          <p:cNvPr name="TextBox 15" id="15"/>
          <p:cNvSpPr txBox="true"/>
          <p:nvPr/>
        </p:nvSpPr>
        <p:spPr>
          <a:xfrm rot="0">
            <a:off x="1028700" y="9625917"/>
            <a:ext cx="15753879" cy="557007"/>
          </a:xfrm>
          <a:prstGeom prst="rect">
            <a:avLst/>
          </a:prstGeom>
        </p:spPr>
        <p:txBody>
          <a:bodyPr anchor="t" rtlCol="false" tIns="0" lIns="0" bIns="0" rIns="0">
            <a:spAutoFit/>
          </a:bodyPr>
          <a:lstStyle/>
          <a:p>
            <a:pPr algn="l">
              <a:lnSpc>
                <a:spcPts val="4425"/>
              </a:lnSpc>
              <a:spcBef>
                <a:spcPct val="0"/>
              </a:spcBef>
            </a:pPr>
            <a:r>
              <a:rPr lang="en-US" sz="3160">
                <a:solidFill>
                  <a:srgbClr val="EBE7D7"/>
                </a:solidFill>
                <a:latin typeface="Raleway"/>
                <a:ea typeface="Raleway"/>
                <a:cs typeface="Raleway"/>
                <a:sym typeface="Raleway"/>
              </a:rPr>
              <a:t>Take-Home: Create a new voice and generate a 30 seconds script of choice</a:t>
            </a:r>
          </a:p>
        </p:txBody>
      </p:sp>
      <p:sp>
        <p:nvSpPr>
          <p:cNvPr name="Freeform 16" id="16"/>
          <p:cNvSpPr/>
          <p:nvPr/>
        </p:nvSpPr>
        <p:spPr>
          <a:xfrm flipH="false" flipV="false" rot="0">
            <a:off x="10198190" y="5751414"/>
            <a:ext cx="438519" cy="438519"/>
          </a:xfrm>
          <a:custGeom>
            <a:avLst/>
            <a:gdLst/>
            <a:ahLst/>
            <a:cxnLst/>
            <a:rect r="r" b="b" t="t" l="l"/>
            <a:pathLst>
              <a:path h="438519" w="438519">
                <a:moveTo>
                  <a:pt x="0" y="0"/>
                </a:moveTo>
                <a:lnTo>
                  <a:pt x="438518" y="0"/>
                </a:lnTo>
                <a:lnTo>
                  <a:pt x="438518" y="438518"/>
                </a:lnTo>
                <a:lnTo>
                  <a:pt x="0" y="438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10871986" y="5779722"/>
            <a:ext cx="5430687" cy="382270"/>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Add emotion cues: [smiling], [pause]</a:t>
            </a:r>
          </a:p>
        </p:txBody>
      </p:sp>
      <p:sp>
        <p:nvSpPr>
          <p:cNvPr name="Freeform 18" id="18"/>
          <p:cNvSpPr/>
          <p:nvPr/>
        </p:nvSpPr>
        <p:spPr>
          <a:xfrm flipH="false" flipV="false" rot="0">
            <a:off x="10198190" y="6595926"/>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0871986" y="6600238"/>
            <a:ext cx="5430687" cy="382270"/>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Avoid technical jargon in voice generation</a:t>
            </a:r>
          </a:p>
        </p:txBody>
      </p:sp>
      <p:sp>
        <p:nvSpPr>
          <p:cNvPr name="Freeform 20" id="20"/>
          <p:cNvSpPr/>
          <p:nvPr/>
        </p:nvSpPr>
        <p:spPr>
          <a:xfrm flipH="false" flipV="false" rot="0">
            <a:off x="10198190" y="7444020"/>
            <a:ext cx="438519" cy="438519"/>
          </a:xfrm>
          <a:custGeom>
            <a:avLst/>
            <a:gdLst/>
            <a:ahLst/>
            <a:cxnLst/>
            <a:rect r="r" b="b" t="t" l="l"/>
            <a:pathLst>
              <a:path h="438519" w="438519">
                <a:moveTo>
                  <a:pt x="0" y="0"/>
                </a:moveTo>
                <a:lnTo>
                  <a:pt x="438518" y="0"/>
                </a:lnTo>
                <a:lnTo>
                  <a:pt x="438518" y="438518"/>
                </a:lnTo>
                <a:lnTo>
                  <a:pt x="0" y="438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0871986" y="7481218"/>
            <a:ext cx="5602456" cy="382270"/>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Keep clips under 30 seconds while testing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BBB4CD"/>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26106" t="0" r="14741" b="0"/>
            <a:stretch>
              <a:fillRect/>
            </a:stretch>
          </p:blipFill>
          <p:spPr>
            <a:xfrm flipH="false" flipV="false">
              <a:off x="0" y="0"/>
              <a:ext cx="12192000" cy="13716000"/>
            </a:xfrm>
            <a:prstGeom prst="rect">
              <a:avLst/>
            </a:prstGeom>
          </p:spPr>
        </p:pic>
      </p:grpSp>
      <p:sp>
        <p:nvSpPr>
          <p:cNvPr name="TextBox 4" id="4"/>
          <p:cNvSpPr txBox="true"/>
          <p:nvPr/>
        </p:nvSpPr>
        <p:spPr>
          <a:xfrm rot="0">
            <a:off x="9808940" y="2400106"/>
            <a:ext cx="5970343" cy="513053"/>
          </a:xfrm>
          <a:prstGeom prst="rect">
            <a:avLst/>
          </a:prstGeom>
        </p:spPr>
        <p:txBody>
          <a:bodyPr anchor="t" rtlCol="false" tIns="0" lIns="0" bIns="0" rIns="0">
            <a:spAutoFit/>
          </a:bodyPr>
          <a:lstStyle/>
          <a:p>
            <a:pPr algn="l">
              <a:lnSpc>
                <a:spcPts val="4012"/>
              </a:lnSpc>
            </a:pPr>
            <a:r>
              <a:rPr lang="en-US" sz="3647">
                <a:solidFill>
                  <a:srgbClr val="3E2750"/>
                </a:solidFill>
                <a:latin typeface="Playfair Display"/>
                <a:ea typeface="Playfair Display"/>
                <a:cs typeface="Playfair Display"/>
                <a:sym typeface="Playfair Display"/>
              </a:rPr>
              <a:t>Why Voice Matters</a:t>
            </a:r>
          </a:p>
        </p:txBody>
      </p:sp>
      <p:sp>
        <p:nvSpPr>
          <p:cNvPr name="AutoShape 5" id="5"/>
          <p:cNvSpPr/>
          <p:nvPr/>
        </p:nvSpPr>
        <p:spPr>
          <a:xfrm rot="0">
            <a:off x="9932136" y="2219131"/>
            <a:ext cx="1899678" cy="0"/>
          </a:xfrm>
          <a:prstGeom prst="line">
            <a:avLst/>
          </a:prstGeom>
          <a:ln cap="rnd" w="9525">
            <a:solidFill>
              <a:srgbClr val="3E2750"/>
            </a:solidFill>
            <a:prstDash val="solid"/>
            <a:headEnd type="none" len="sm" w="sm"/>
            <a:tailEnd type="none" len="sm" w="sm"/>
          </a:ln>
        </p:spPr>
      </p:sp>
      <p:sp>
        <p:nvSpPr>
          <p:cNvPr name="TextBox 6" id="6"/>
          <p:cNvSpPr txBox="true"/>
          <p:nvPr/>
        </p:nvSpPr>
        <p:spPr>
          <a:xfrm rot="0">
            <a:off x="9816380" y="1774509"/>
            <a:ext cx="6443250" cy="306705"/>
          </a:xfrm>
          <a:prstGeom prst="rect">
            <a:avLst/>
          </a:prstGeom>
        </p:spPr>
        <p:txBody>
          <a:bodyPr anchor="t" rtlCol="false" tIns="0" lIns="0" bIns="0" rIns="0">
            <a:spAutoFit/>
          </a:bodyPr>
          <a:lstStyle/>
          <a:p>
            <a:pPr algn="l">
              <a:lnSpc>
                <a:spcPts val="2520"/>
              </a:lnSpc>
            </a:pPr>
            <a:r>
              <a:rPr lang="en-US" b="true" sz="1800" spc="540">
                <a:solidFill>
                  <a:srgbClr val="16161C"/>
                </a:solidFill>
                <a:latin typeface="Red Hat Display Bold"/>
                <a:ea typeface="Red Hat Display Bold"/>
                <a:cs typeface="Red Hat Display Bold"/>
                <a:sym typeface="Red Hat Display Bold"/>
              </a:rPr>
              <a:t>VISUAL AVATAR WITH LIPSYNC</a:t>
            </a:r>
          </a:p>
        </p:txBody>
      </p:sp>
      <p:sp>
        <p:nvSpPr>
          <p:cNvPr name="TextBox 7" id="7"/>
          <p:cNvSpPr txBox="true"/>
          <p:nvPr/>
        </p:nvSpPr>
        <p:spPr>
          <a:xfrm rot="0">
            <a:off x="10290174" y="3168889"/>
            <a:ext cx="7806972" cy="976631"/>
          </a:xfrm>
          <a:prstGeom prst="rect">
            <a:avLst/>
          </a:prstGeom>
        </p:spPr>
        <p:txBody>
          <a:bodyPr anchor="t" rtlCol="false" tIns="0" lIns="0" bIns="0" rIns="0">
            <a:spAutoFit/>
          </a:bodyPr>
          <a:lstStyle/>
          <a:p>
            <a:pPr algn="l">
              <a:lnSpc>
                <a:spcPts val="3919"/>
              </a:lnSpc>
            </a:pPr>
            <a:r>
              <a:rPr lang="en-US" sz="2799">
                <a:solidFill>
                  <a:srgbClr val="16161C"/>
                </a:solidFill>
                <a:latin typeface="Red Hat Display"/>
                <a:ea typeface="Red Hat Display"/>
                <a:cs typeface="Red Hat Display"/>
                <a:sym typeface="Red Hat Display"/>
              </a:rPr>
              <a:t>Visual avata</a:t>
            </a:r>
            <a:r>
              <a:rPr lang="en-US" sz="2799">
                <a:solidFill>
                  <a:srgbClr val="16161C"/>
                </a:solidFill>
                <a:latin typeface="Red Hat Display"/>
                <a:ea typeface="Red Hat Display"/>
                <a:cs typeface="Red Hat Display"/>
                <a:sym typeface="Red Hat Display"/>
              </a:rPr>
              <a:t>rs make AI relatable and memorable. They help audiences see who’s speaking.</a:t>
            </a:r>
          </a:p>
        </p:txBody>
      </p:sp>
      <p:sp>
        <p:nvSpPr>
          <p:cNvPr name="Freeform 8" id="8"/>
          <p:cNvSpPr/>
          <p:nvPr/>
        </p:nvSpPr>
        <p:spPr>
          <a:xfrm flipH="false" flipV="false" rot="0">
            <a:off x="9808940" y="3326718"/>
            <a:ext cx="358038" cy="359061"/>
          </a:xfrm>
          <a:custGeom>
            <a:avLst/>
            <a:gdLst/>
            <a:ahLst/>
            <a:cxnLst/>
            <a:rect r="r" b="b" t="t" l="l"/>
            <a:pathLst>
              <a:path h="359061" w="358038">
                <a:moveTo>
                  <a:pt x="0" y="0"/>
                </a:moveTo>
                <a:lnTo>
                  <a:pt x="358038" y="0"/>
                </a:lnTo>
                <a:lnTo>
                  <a:pt x="358038" y="359061"/>
                </a:lnTo>
                <a:lnTo>
                  <a:pt x="0" y="359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816380" y="5695150"/>
            <a:ext cx="358038" cy="359061"/>
          </a:xfrm>
          <a:custGeom>
            <a:avLst/>
            <a:gdLst/>
            <a:ahLst/>
            <a:cxnLst/>
            <a:rect r="r" b="b" t="t" l="l"/>
            <a:pathLst>
              <a:path h="359061" w="358038">
                <a:moveTo>
                  <a:pt x="0" y="0"/>
                </a:moveTo>
                <a:lnTo>
                  <a:pt x="358037" y="0"/>
                </a:lnTo>
                <a:lnTo>
                  <a:pt x="358037" y="359061"/>
                </a:lnTo>
                <a:lnTo>
                  <a:pt x="0" y="359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789966" y="4772329"/>
            <a:ext cx="6008293" cy="513245"/>
          </a:xfrm>
          <a:prstGeom prst="rect">
            <a:avLst/>
          </a:prstGeom>
        </p:spPr>
        <p:txBody>
          <a:bodyPr anchor="t" rtlCol="false" tIns="0" lIns="0" bIns="0" rIns="0">
            <a:spAutoFit/>
          </a:bodyPr>
          <a:lstStyle/>
          <a:p>
            <a:pPr algn="l">
              <a:lnSpc>
                <a:spcPts val="4029"/>
              </a:lnSpc>
            </a:pPr>
            <a:r>
              <a:rPr lang="en-US" sz="3663">
                <a:solidFill>
                  <a:srgbClr val="3E2750"/>
                </a:solidFill>
                <a:latin typeface="Playfair Display"/>
                <a:ea typeface="Playfair Display"/>
                <a:cs typeface="Playfair Display"/>
                <a:sym typeface="Playfair Display"/>
              </a:rPr>
              <a:t>How Lip-Sync AI Works</a:t>
            </a:r>
          </a:p>
        </p:txBody>
      </p:sp>
      <p:sp>
        <p:nvSpPr>
          <p:cNvPr name="TextBox 11" id="11"/>
          <p:cNvSpPr txBox="true"/>
          <p:nvPr/>
        </p:nvSpPr>
        <p:spPr>
          <a:xfrm rot="0">
            <a:off x="10290174" y="5684876"/>
            <a:ext cx="4607198" cy="408183"/>
          </a:xfrm>
          <a:prstGeom prst="rect">
            <a:avLst/>
          </a:prstGeom>
        </p:spPr>
        <p:txBody>
          <a:bodyPr anchor="t" rtlCol="false" tIns="0" lIns="0" bIns="0" rIns="0">
            <a:spAutoFit/>
          </a:bodyPr>
          <a:lstStyle/>
          <a:p>
            <a:pPr algn="ctr">
              <a:lnSpc>
                <a:spcPts val="3179"/>
              </a:lnSpc>
              <a:spcBef>
                <a:spcPct val="0"/>
              </a:spcBef>
            </a:pPr>
            <a:r>
              <a:rPr lang="en-US" sz="2890">
                <a:solidFill>
                  <a:srgbClr val="000000"/>
                </a:solidFill>
                <a:latin typeface="Red Hat Display"/>
                <a:ea typeface="Red Hat Display"/>
                <a:cs typeface="Red Hat Display"/>
                <a:sym typeface="Red Hat Display"/>
              </a:rPr>
              <a:t>Ana</a:t>
            </a:r>
            <a:r>
              <a:rPr lang="en-US" sz="2890">
                <a:solidFill>
                  <a:srgbClr val="000000"/>
                </a:solidFill>
                <a:latin typeface="Red Hat Display"/>
                <a:ea typeface="Red Hat Display"/>
                <a:cs typeface="Red Hat Display"/>
                <a:sym typeface="Red Hat Display"/>
              </a:rPr>
              <a:t>lyze audio for phonemes</a:t>
            </a:r>
          </a:p>
        </p:txBody>
      </p:sp>
      <p:sp>
        <p:nvSpPr>
          <p:cNvPr name="Freeform 12" id="12"/>
          <p:cNvSpPr/>
          <p:nvPr/>
        </p:nvSpPr>
        <p:spPr>
          <a:xfrm flipH="false" flipV="false" rot="0">
            <a:off x="9816380" y="6463786"/>
            <a:ext cx="358038" cy="359061"/>
          </a:xfrm>
          <a:custGeom>
            <a:avLst/>
            <a:gdLst/>
            <a:ahLst/>
            <a:cxnLst/>
            <a:rect r="r" b="b" t="t" l="l"/>
            <a:pathLst>
              <a:path h="359061" w="358038">
                <a:moveTo>
                  <a:pt x="0" y="0"/>
                </a:moveTo>
                <a:lnTo>
                  <a:pt x="358037" y="0"/>
                </a:lnTo>
                <a:lnTo>
                  <a:pt x="358037" y="359060"/>
                </a:lnTo>
                <a:lnTo>
                  <a:pt x="0" y="3590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290174" y="6435959"/>
            <a:ext cx="5306392" cy="408183"/>
          </a:xfrm>
          <a:prstGeom prst="rect">
            <a:avLst/>
          </a:prstGeom>
        </p:spPr>
        <p:txBody>
          <a:bodyPr anchor="t" rtlCol="false" tIns="0" lIns="0" bIns="0" rIns="0">
            <a:spAutoFit/>
          </a:bodyPr>
          <a:lstStyle/>
          <a:p>
            <a:pPr algn="ctr">
              <a:lnSpc>
                <a:spcPts val="3179"/>
              </a:lnSpc>
              <a:spcBef>
                <a:spcPct val="0"/>
              </a:spcBef>
            </a:pPr>
            <a:r>
              <a:rPr lang="en-US" sz="2890">
                <a:solidFill>
                  <a:srgbClr val="000000"/>
                </a:solidFill>
                <a:latin typeface="Red Hat Display"/>
                <a:ea typeface="Red Hat Display"/>
                <a:cs typeface="Red Hat Display"/>
                <a:sym typeface="Red Hat Display"/>
              </a:rPr>
              <a:t>M</a:t>
            </a:r>
            <a:r>
              <a:rPr lang="en-US" sz="2890">
                <a:solidFill>
                  <a:srgbClr val="000000"/>
                </a:solidFill>
                <a:latin typeface="Red Hat Display"/>
                <a:ea typeface="Red Hat Display"/>
                <a:cs typeface="Red Hat Display"/>
                <a:sym typeface="Red Hat Display"/>
              </a:rPr>
              <a:t>ap phonemes to mouth frames</a:t>
            </a:r>
          </a:p>
        </p:txBody>
      </p:sp>
      <p:sp>
        <p:nvSpPr>
          <p:cNvPr name="Freeform 14" id="14"/>
          <p:cNvSpPr/>
          <p:nvPr/>
        </p:nvSpPr>
        <p:spPr>
          <a:xfrm flipH="false" flipV="false" rot="0">
            <a:off x="9816380" y="7232421"/>
            <a:ext cx="358038" cy="359061"/>
          </a:xfrm>
          <a:custGeom>
            <a:avLst/>
            <a:gdLst/>
            <a:ahLst/>
            <a:cxnLst/>
            <a:rect r="r" b="b" t="t" l="l"/>
            <a:pathLst>
              <a:path h="359061" w="358038">
                <a:moveTo>
                  <a:pt x="0" y="0"/>
                </a:moveTo>
                <a:lnTo>
                  <a:pt x="358037" y="0"/>
                </a:lnTo>
                <a:lnTo>
                  <a:pt x="358037" y="359061"/>
                </a:lnTo>
                <a:lnTo>
                  <a:pt x="0" y="359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0315417" y="7222148"/>
            <a:ext cx="4957390" cy="408183"/>
          </a:xfrm>
          <a:prstGeom prst="rect">
            <a:avLst/>
          </a:prstGeom>
        </p:spPr>
        <p:txBody>
          <a:bodyPr anchor="t" rtlCol="false" tIns="0" lIns="0" bIns="0" rIns="0">
            <a:spAutoFit/>
          </a:bodyPr>
          <a:lstStyle/>
          <a:p>
            <a:pPr algn="ctr">
              <a:lnSpc>
                <a:spcPts val="3179"/>
              </a:lnSpc>
              <a:spcBef>
                <a:spcPct val="0"/>
              </a:spcBef>
            </a:pPr>
            <a:r>
              <a:rPr lang="en-US" sz="2890">
                <a:solidFill>
                  <a:srgbClr val="000000"/>
                </a:solidFill>
                <a:latin typeface="Red Hat Display"/>
                <a:ea typeface="Red Hat Display"/>
                <a:cs typeface="Red Hat Display"/>
                <a:sym typeface="Red Hat Display"/>
              </a:rPr>
              <a:t>Blend fr</a:t>
            </a:r>
            <a:r>
              <a:rPr lang="en-US" sz="2890">
                <a:solidFill>
                  <a:srgbClr val="000000"/>
                </a:solidFill>
                <a:latin typeface="Red Hat Display"/>
                <a:ea typeface="Red Hat Display"/>
                <a:cs typeface="Red Hat Display"/>
                <a:sym typeface="Red Hat Display"/>
              </a:rPr>
              <a:t>ames with avatar video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BBB4CD"/>
        </a:solidFill>
      </p:bgPr>
    </p:bg>
    <p:spTree>
      <p:nvGrpSpPr>
        <p:cNvPr id="1" name=""/>
        <p:cNvGrpSpPr/>
        <p:nvPr/>
      </p:nvGrpSpPr>
      <p:grpSpPr>
        <a:xfrm>
          <a:off x="0" y="0"/>
          <a:ext cx="0" cy="0"/>
          <a:chOff x="0" y="0"/>
          <a:chExt cx="0" cy="0"/>
        </a:xfrm>
      </p:grpSpPr>
      <p:grpSp>
        <p:nvGrpSpPr>
          <p:cNvPr name="Group 2" id="2"/>
          <p:cNvGrpSpPr/>
          <p:nvPr/>
        </p:nvGrpSpPr>
        <p:grpSpPr>
          <a:xfrm rot="0">
            <a:off x="9564215" y="2433590"/>
            <a:ext cx="3999914" cy="4660386"/>
            <a:chOff x="0" y="0"/>
            <a:chExt cx="5333218" cy="6213849"/>
          </a:xfrm>
        </p:grpSpPr>
        <p:pic>
          <p:nvPicPr>
            <p:cNvPr name="Picture 3" id="3"/>
            <p:cNvPicPr>
              <a:picLocks noChangeAspect="true"/>
            </p:cNvPicPr>
            <p:nvPr/>
          </p:nvPicPr>
          <p:blipFill>
            <a:blip r:embed="rId2"/>
            <a:srcRect l="21442" t="0" r="21442" b="0"/>
            <a:stretch>
              <a:fillRect/>
            </a:stretch>
          </p:blipFill>
          <p:spPr>
            <a:xfrm flipH="false" flipV="false">
              <a:off x="0" y="0"/>
              <a:ext cx="5333218" cy="6213849"/>
            </a:xfrm>
            <a:prstGeom prst="rect">
              <a:avLst/>
            </a:prstGeom>
          </p:spPr>
        </p:pic>
      </p:grpSp>
      <p:grpSp>
        <p:nvGrpSpPr>
          <p:cNvPr name="Group 4" id="4"/>
          <p:cNvGrpSpPr/>
          <p:nvPr/>
        </p:nvGrpSpPr>
        <p:grpSpPr>
          <a:xfrm rot="0">
            <a:off x="13805245" y="2433590"/>
            <a:ext cx="3999914" cy="4660386"/>
            <a:chOff x="0" y="0"/>
            <a:chExt cx="5333218" cy="6213849"/>
          </a:xfrm>
        </p:grpSpPr>
        <p:pic>
          <p:nvPicPr>
            <p:cNvPr name="Picture 5" id="5"/>
            <p:cNvPicPr>
              <a:picLocks noChangeAspect="true"/>
            </p:cNvPicPr>
            <p:nvPr/>
          </p:nvPicPr>
          <p:blipFill>
            <a:blip r:embed="rId3"/>
            <a:srcRect l="21442" t="0" r="21442" b="0"/>
            <a:stretch>
              <a:fillRect/>
            </a:stretch>
          </p:blipFill>
          <p:spPr>
            <a:xfrm flipH="false" flipV="false">
              <a:off x="0" y="0"/>
              <a:ext cx="5333218" cy="6213849"/>
            </a:xfrm>
            <a:prstGeom prst="rect">
              <a:avLst/>
            </a:prstGeom>
          </p:spPr>
        </p:pic>
      </p:grpSp>
      <p:grpSp>
        <p:nvGrpSpPr>
          <p:cNvPr name="Group 6" id="6"/>
          <p:cNvGrpSpPr/>
          <p:nvPr/>
        </p:nvGrpSpPr>
        <p:grpSpPr>
          <a:xfrm rot="0">
            <a:off x="1028700" y="7093976"/>
            <a:ext cx="3999914" cy="2164324"/>
            <a:chOff x="0" y="0"/>
            <a:chExt cx="1353057" cy="732129"/>
          </a:xfrm>
        </p:grpSpPr>
        <p:sp>
          <p:nvSpPr>
            <p:cNvPr name="Freeform 7" id="7"/>
            <p:cNvSpPr/>
            <p:nvPr/>
          </p:nvSpPr>
          <p:spPr>
            <a:xfrm flipH="false" flipV="false" rot="0">
              <a:off x="0" y="0"/>
              <a:ext cx="1353057" cy="732129"/>
            </a:xfrm>
            <a:custGeom>
              <a:avLst/>
              <a:gdLst/>
              <a:ahLst/>
              <a:cxnLst/>
              <a:rect r="r" b="b" t="t" l="l"/>
              <a:pathLst>
                <a:path h="732129" w="1353057">
                  <a:moveTo>
                    <a:pt x="0" y="0"/>
                  </a:moveTo>
                  <a:lnTo>
                    <a:pt x="1353057" y="0"/>
                  </a:lnTo>
                  <a:lnTo>
                    <a:pt x="1353057" y="732129"/>
                  </a:lnTo>
                  <a:lnTo>
                    <a:pt x="0" y="732129"/>
                  </a:lnTo>
                  <a:close/>
                </a:path>
              </a:pathLst>
            </a:custGeom>
            <a:solidFill>
              <a:srgbClr val="315962"/>
            </a:solidFill>
          </p:spPr>
        </p:sp>
      </p:grpSp>
      <p:grpSp>
        <p:nvGrpSpPr>
          <p:cNvPr name="Group 8" id="8"/>
          <p:cNvGrpSpPr/>
          <p:nvPr/>
        </p:nvGrpSpPr>
        <p:grpSpPr>
          <a:xfrm rot="0">
            <a:off x="13811441" y="7093976"/>
            <a:ext cx="3999914" cy="2164324"/>
            <a:chOff x="0" y="0"/>
            <a:chExt cx="1353057" cy="732129"/>
          </a:xfrm>
        </p:grpSpPr>
        <p:sp>
          <p:nvSpPr>
            <p:cNvPr name="Freeform 9" id="9"/>
            <p:cNvSpPr/>
            <p:nvPr/>
          </p:nvSpPr>
          <p:spPr>
            <a:xfrm flipH="false" flipV="false" rot="0">
              <a:off x="0" y="0"/>
              <a:ext cx="1353057" cy="732129"/>
            </a:xfrm>
            <a:custGeom>
              <a:avLst/>
              <a:gdLst/>
              <a:ahLst/>
              <a:cxnLst/>
              <a:rect r="r" b="b" t="t" l="l"/>
              <a:pathLst>
                <a:path h="732129" w="1353057">
                  <a:moveTo>
                    <a:pt x="0" y="0"/>
                  </a:moveTo>
                  <a:lnTo>
                    <a:pt x="1353057" y="0"/>
                  </a:lnTo>
                  <a:lnTo>
                    <a:pt x="1353057" y="732129"/>
                  </a:lnTo>
                  <a:lnTo>
                    <a:pt x="0" y="732129"/>
                  </a:lnTo>
                  <a:close/>
                </a:path>
              </a:pathLst>
            </a:custGeom>
            <a:solidFill>
              <a:srgbClr val="315962"/>
            </a:solidFill>
          </p:spPr>
        </p:sp>
      </p:grpSp>
      <p:grpSp>
        <p:nvGrpSpPr>
          <p:cNvPr name="Group 10" id="10"/>
          <p:cNvGrpSpPr/>
          <p:nvPr/>
        </p:nvGrpSpPr>
        <p:grpSpPr>
          <a:xfrm rot="0">
            <a:off x="5340540" y="7093976"/>
            <a:ext cx="3999914" cy="2164324"/>
            <a:chOff x="0" y="0"/>
            <a:chExt cx="1353057" cy="732129"/>
          </a:xfrm>
        </p:grpSpPr>
        <p:sp>
          <p:nvSpPr>
            <p:cNvPr name="Freeform 11" id="11"/>
            <p:cNvSpPr/>
            <p:nvPr/>
          </p:nvSpPr>
          <p:spPr>
            <a:xfrm flipH="false" flipV="false" rot="0">
              <a:off x="0" y="0"/>
              <a:ext cx="1353057" cy="732129"/>
            </a:xfrm>
            <a:custGeom>
              <a:avLst/>
              <a:gdLst/>
              <a:ahLst/>
              <a:cxnLst/>
              <a:rect r="r" b="b" t="t" l="l"/>
              <a:pathLst>
                <a:path h="732129" w="1353057">
                  <a:moveTo>
                    <a:pt x="0" y="0"/>
                  </a:moveTo>
                  <a:lnTo>
                    <a:pt x="1353057" y="0"/>
                  </a:lnTo>
                  <a:lnTo>
                    <a:pt x="1353057" y="732129"/>
                  </a:lnTo>
                  <a:lnTo>
                    <a:pt x="0" y="732129"/>
                  </a:lnTo>
                  <a:close/>
                </a:path>
              </a:pathLst>
            </a:custGeom>
            <a:solidFill>
              <a:srgbClr val="3E2750"/>
            </a:solidFill>
          </p:spPr>
        </p:sp>
      </p:grpSp>
      <p:grpSp>
        <p:nvGrpSpPr>
          <p:cNvPr name="Group 12" id="12"/>
          <p:cNvGrpSpPr/>
          <p:nvPr/>
        </p:nvGrpSpPr>
        <p:grpSpPr>
          <a:xfrm rot="0">
            <a:off x="9564215" y="7093976"/>
            <a:ext cx="3999914" cy="2164324"/>
            <a:chOff x="0" y="0"/>
            <a:chExt cx="1353057" cy="732129"/>
          </a:xfrm>
        </p:grpSpPr>
        <p:sp>
          <p:nvSpPr>
            <p:cNvPr name="Freeform 13" id="13"/>
            <p:cNvSpPr/>
            <p:nvPr/>
          </p:nvSpPr>
          <p:spPr>
            <a:xfrm flipH="false" flipV="false" rot="0">
              <a:off x="0" y="0"/>
              <a:ext cx="1353057" cy="732129"/>
            </a:xfrm>
            <a:custGeom>
              <a:avLst/>
              <a:gdLst/>
              <a:ahLst/>
              <a:cxnLst/>
              <a:rect r="r" b="b" t="t" l="l"/>
              <a:pathLst>
                <a:path h="732129" w="1353057">
                  <a:moveTo>
                    <a:pt x="0" y="0"/>
                  </a:moveTo>
                  <a:lnTo>
                    <a:pt x="1353057" y="0"/>
                  </a:lnTo>
                  <a:lnTo>
                    <a:pt x="1353057" y="732129"/>
                  </a:lnTo>
                  <a:lnTo>
                    <a:pt x="0" y="732129"/>
                  </a:lnTo>
                  <a:close/>
                </a:path>
              </a:pathLst>
            </a:custGeom>
            <a:solidFill>
              <a:srgbClr val="508299"/>
            </a:solidFill>
          </p:spPr>
        </p:sp>
      </p:grpSp>
      <p:sp>
        <p:nvSpPr>
          <p:cNvPr name="TextBox 14" id="14"/>
          <p:cNvSpPr txBox="true"/>
          <p:nvPr/>
        </p:nvSpPr>
        <p:spPr>
          <a:xfrm rot="0">
            <a:off x="1184483" y="7361206"/>
            <a:ext cx="1333192" cy="784225"/>
          </a:xfrm>
          <a:prstGeom prst="rect">
            <a:avLst/>
          </a:prstGeom>
        </p:spPr>
        <p:txBody>
          <a:bodyPr anchor="t" rtlCol="false" tIns="0" lIns="0" bIns="0" rIns="0">
            <a:spAutoFit/>
          </a:bodyPr>
          <a:lstStyle/>
          <a:p>
            <a:pPr algn="l">
              <a:lnSpc>
                <a:spcPts val="6050"/>
              </a:lnSpc>
            </a:pPr>
            <a:r>
              <a:rPr lang="en-US" sz="5500">
                <a:solidFill>
                  <a:srgbClr val="EBE7D7"/>
                </a:solidFill>
                <a:latin typeface="Red Hat Display"/>
                <a:ea typeface="Red Hat Display"/>
                <a:cs typeface="Red Hat Display"/>
                <a:sym typeface="Red Hat Display"/>
              </a:rPr>
              <a:t>01</a:t>
            </a:r>
          </a:p>
        </p:txBody>
      </p:sp>
      <p:sp>
        <p:nvSpPr>
          <p:cNvPr name="TextBox 15" id="15"/>
          <p:cNvSpPr txBox="true"/>
          <p:nvPr/>
        </p:nvSpPr>
        <p:spPr>
          <a:xfrm rot="0">
            <a:off x="5581296" y="7361206"/>
            <a:ext cx="1333192" cy="784225"/>
          </a:xfrm>
          <a:prstGeom prst="rect">
            <a:avLst/>
          </a:prstGeom>
        </p:spPr>
        <p:txBody>
          <a:bodyPr anchor="t" rtlCol="false" tIns="0" lIns="0" bIns="0" rIns="0">
            <a:spAutoFit/>
          </a:bodyPr>
          <a:lstStyle/>
          <a:p>
            <a:pPr algn="l">
              <a:lnSpc>
                <a:spcPts val="6050"/>
              </a:lnSpc>
            </a:pPr>
            <a:r>
              <a:rPr lang="en-US" sz="5500">
                <a:solidFill>
                  <a:srgbClr val="EBE7D7"/>
                </a:solidFill>
                <a:latin typeface="Red Hat Display"/>
                <a:ea typeface="Red Hat Display"/>
                <a:cs typeface="Red Hat Display"/>
                <a:sym typeface="Red Hat Display"/>
              </a:rPr>
              <a:t>02</a:t>
            </a:r>
          </a:p>
        </p:txBody>
      </p:sp>
      <p:sp>
        <p:nvSpPr>
          <p:cNvPr name="TextBox 16" id="16"/>
          <p:cNvSpPr txBox="true"/>
          <p:nvPr/>
        </p:nvSpPr>
        <p:spPr>
          <a:xfrm rot="0">
            <a:off x="9822325" y="7361206"/>
            <a:ext cx="1333192" cy="784225"/>
          </a:xfrm>
          <a:prstGeom prst="rect">
            <a:avLst/>
          </a:prstGeom>
        </p:spPr>
        <p:txBody>
          <a:bodyPr anchor="t" rtlCol="false" tIns="0" lIns="0" bIns="0" rIns="0">
            <a:spAutoFit/>
          </a:bodyPr>
          <a:lstStyle/>
          <a:p>
            <a:pPr algn="l">
              <a:lnSpc>
                <a:spcPts val="6050"/>
              </a:lnSpc>
            </a:pPr>
            <a:r>
              <a:rPr lang="en-US" sz="5500">
                <a:solidFill>
                  <a:srgbClr val="EBE7D7"/>
                </a:solidFill>
                <a:latin typeface="Red Hat Display"/>
                <a:ea typeface="Red Hat Display"/>
                <a:cs typeface="Red Hat Display"/>
                <a:sym typeface="Red Hat Display"/>
              </a:rPr>
              <a:t>03</a:t>
            </a:r>
          </a:p>
        </p:txBody>
      </p:sp>
      <p:sp>
        <p:nvSpPr>
          <p:cNvPr name="TextBox 17" id="17"/>
          <p:cNvSpPr txBox="true"/>
          <p:nvPr/>
        </p:nvSpPr>
        <p:spPr>
          <a:xfrm rot="0">
            <a:off x="14063355" y="7361206"/>
            <a:ext cx="1333192" cy="784225"/>
          </a:xfrm>
          <a:prstGeom prst="rect">
            <a:avLst/>
          </a:prstGeom>
        </p:spPr>
        <p:txBody>
          <a:bodyPr anchor="t" rtlCol="false" tIns="0" lIns="0" bIns="0" rIns="0">
            <a:spAutoFit/>
          </a:bodyPr>
          <a:lstStyle/>
          <a:p>
            <a:pPr algn="l">
              <a:lnSpc>
                <a:spcPts val="6050"/>
              </a:lnSpc>
            </a:pPr>
            <a:r>
              <a:rPr lang="en-US" sz="5500">
                <a:solidFill>
                  <a:srgbClr val="EBE7D7"/>
                </a:solidFill>
                <a:latin typeface="Red Hat Display"/>
                <a:ea typeface="Red Hat Display"/>
                <a:cs typeface="Red Hat Display"/>
                <a:sym typeface="Red Hat Display"/>
              </a:rPr>
              <a:t>04</a:t>
            </a:r>
          </a:p>
        </p:txBody>
      </p:sp>
      <p:sp>
        <p:nvSpPr>
          <p:cNvPr name="TextBox 18" id="18"/>
          <p:cNvSpPr txBox="true"/>
          <p:nvPr/>
        </p:nvSpPr>
        <p:spPr>
          <a:xfrm rot="0">
            <a:off x="1133439" y="8220513"/>
            <a:ext cx="3790436" cy="306705"/>
          </a:xfrm>
          <a:prstGeom prst="rect">
            <a:avLst/>
          </a:prstGeom>
        </p:spPr>
        <p:txBody>
          <a:bodyPr anchor="t" rtlCol="false" tIns="0" lIns="0" bIns="0" rIns="0">
            <a:spAutoFit/>
          </a:bodyPr>
          <a:lstStyle/>
          <a:p>
            <a:pPr algn="l">
              <a:lnSpc>
                <a:spcPts val="2520"/>
              </a:lnSpc>
            </a:pPr>
            <a:r>
              <a:rPr lang="en-US" sz="1800" spc="540">
                <a:solidFill>
                  <a:srgbClr val="EBE7D7"/>
                </a:solidFill>
                <a:latin typeface="Red Hat Display"/>
                <a:ea typeface="Red Hat Display"/>
                <a:cs typeface="Red Hat Display"/>
                <a:sym typeface="Red Hat Display"/>
              </a:rPr>
              <a:t>GENERATE VIDEO</a:t>
            </a:r>
          </a:p>
        </p:txBody>
      </p:sp>
      <p:sp>
        <p:nvSpPr>
          <p:cNvPr name="TextBox 19" id="19"/>
          <p:cNvSpPr txBox="true"/>
          <p:nvPr/>
        </p:nvSpPr>
        <p:spPr>
          <a:xfrm rot="0">
            <a:off x="5581296" y="8220513"/>
            <a:ext cx="3943943" cy="621030"/>
          </a:xfrm>
          <a:prstGeom prst="rect">
            <a:avLst/>
          </a:prstGeom>
        </p:spPr>
        <p:txBody>
          <a:bodyPr anchor="t" rtlCol="false" tIns="0" lIns="0" bIns="0" rIns="0">
            <a:spAutoFit/>
          </a:bodyPr>
          <a:lstStyle/>
          <a:p>
            <a:pPr algn="l">
              <a:lnSpc>
                <a:spcPts val="2520"/>
              </a:lnSpc>
            </a:pPr>
            <a:r>
              <a:rPr lang="en-US" sz="1800" spc="540">
                <a:solidFill>
                  <a:srgbClr val="EBE7D7"/>
                </a:solidFill>
                <a:latin typeface="Red Hat Display"/>
                <a:ea typeface="Red Hat Display"/>
                <a:cs typeface="Red Hat Display"/>
                <a:sym typeface="Red Hat Display"/>
              </a:rPr>
              <a:t>GENERATE VOICE </a:t>
            </a:r>
          </a:p>
          <a:p>
            <a:pPr algn="l">
              <a:lnSpc>
                <a:spcPts val="2520"/>
              </a:lnSpc>
            </a:pPr>
            <a:r>
              <a:rPr lang="en-US" sz="1800" spc="540">
                <a:solidFill>
                  <a:srgbClr val="EBE7D7"/>
                </a:solidFill>
                <a:latin typeface="Red Hat Display"/>
                <a:ea typeface="Red Hat Display"/>
                <a:cs typeface="Red Hat Display"/>
                <a:sym typeface="Red Hat Display"/>
              </a:rPr>
              <a:t>FILE</a:t>
            </a:r>
          </a:p>
        </p:txBody>
      </p:sp>
      <p:sp>
        <p:nvSpPr>
          <p:cNvPr name="TextBox 20" id="20"/>
          <p:cNvSpPr txBox="true"/>
          <p:nvPr/>
        </p:nvSpPr>
        <p:spPr>
          <a:xfrm rot="0">
            <a:off x="9822325" y="8220513"/>
            <a:ext cx="3427873" cy="621030"/>
          </a:xfrm>
          <a:prstGeom prst="rect">
            <a:avLst/>
          </a:prstGeom>
        </p:spPr>
        <p:txBody>
          <a:bodyPr anchor="t" rtlCol="false" tIns="0" lIns="0" bIns="0" rIns="0">
            <a:spAutoFit/>
          </a:bodyPr>
          <a:lstStyle/>
          <a:p>
            <a:pPr algn="l">
              <a:lnSpc>
                <a:spcPts val="2520"/>
              </a:lnSpc>
            </a:pPr>
            <a:r>
              <a:rPr lang="en-US" sz="1800" spc="540">
                <a:solidFill>
                  <a:srgbClr val="EBE7D7"/>
                </a:solidFill>
                <a:latin typeface="Red Hat Display"/>
                <a:ea typeface="Red Hat Display"/>
                <a:cs typeface="Red Hat Display"/>
                <a:sym typeface="Red Hat Display"/>
              </a:rPr>
              <a:t>UPLOAD VOICE </a:t>
            </a:r>
          </a:p>
          <a:p>
            <a:pPr algn="l">
              <a:lnSpc>
                <a:spcPts val="2520"/>
              </a:lnSpc>
            </a:pPr>
            <a:r>
              <a:rPr lang="en-US" sz="1800" spc="540">
                <a:solidFill>
                  <a:srgbClr val="EBE7D7"/>
                </a:solidFill>
                <a:latin typeface="Red Hat Display"/>
                <a:ea typeface="Red Hat Display"/>
                <a:cs typeface="Red Hat Display"/>
                <a:sym typeface="Red Hat Display"/>
              </a:rPr>
              <a:t>FILE</a:t>
            </a:r>
          </a:p>
        </p:txBody>
      </p:sp>
      <p:sp>
        <p:nvSpPr>
          <p:cNvPr name="TextBox 21" id="21"/>
          <p:cNvSpPr txBox="true"/>
          <p:nvPr/>
        </p:nvSpPr>
        <p:spPr>
          <a:xfrm rot="0">
            <a:off x="14157437" y="8220513"/>
            <a:ext cx="2914799" cy="621030"/>
          </a:xfrm>
          <a:prstGeom prst="rect">
            <a:avLst/>
          </a:prstGeom>
        </p:spPr>
        <p:txBody>
          <a:bodyPr anchor="t" rtlCol="false" tIns="0" lIns="0" bIns="0" rIns="0">
            <a:spAutoFit/>
          </a:bodyPr>
          <a:lstStyle/>
          <a:p>
            <a:pPr algn="l">
              <a:lnSpc>
                <a:spcPts val="2520"/>
              </a:lnSpc>
            </a:pPr>
            <a:r>
              <a:rPr lang="en-US" sz="1800" spc="540">
                <a:solidFill>
                  <a:srgbClr val="EBE7D7"/>
                </a:solidFill>
                <a:latin typeface="Red Hat Display"/>
                <a:ea typeface="Red Hat Display"/>
                <a:cs typeface="Red Hat Display"/>
                <a:sym typeface="Red Hat Display"/>
              </a:rPr>
              <a:t>RENDER AND </a:t>
            </a:r>
          </a:p>
          <a:p>
            <a:pPr algn="l">
              <a:lnSpc>
                <a:spcPts val="2520"/>
              </a:lnSpc>
            </a:pPr>
            <a:r>
              <a:rPr lang="en-US" sz="1800" spc="540">
                <a:solidFill>
                  <a:srgbClr val="EBE7D7"/>
                </a:solidFill>
                <a:latin typeface="Red Hat Display"/>
                <a:ea typeface="Red Hat Display"/>
                <a:cs typeface="Red Hat Display"/>
                <a:sym typeface="Red Hat Display"/>
              </a:rPr>
              <a:t>PREVIEW</a:t>
            </a:r>
          </a:p>
        </p:txBody>
      </p:sp>
      <p:sp>
        <p:nvSpPr>
          <p:cNvPr name="TextBox 22" id="22"/>
          <p:cNvSpPr txBox="true"/>
          <p:nvPr/>
        </p:nvSpPr>
        <p:spPr>
          <a:xfrm rot="0">
            <a:off x="1028700" y="674748"/>
            <a:ext cx="2617143" cy="1193800"/>
          </a:xfrm>
          <a:prstGeom prst="rect">
            <a:avLst/>
          </a:prstGeom>
        </p:spPr>
        <p:txBody>
          <a:bodyPr anchor="t" rtlCol="false" tIns="0" lIns="0" bIns="0" rIns="0">
            <a:spAutoFit/>
          </a:bodyPr>
          <a:lstStyle/>
          <a:p>
            <a:pPr algn="l">
              <a:lnSpc>
                <a:spcPts val="9799"/>
              </a:lnSpc>
            </a:pPr>
            <a:r>
              <a:rPr lang="en-US" sz="6999">
                <a:solidFill>
                  <a:srgbClr val="3E2750"/>
                </a:solidFill>
                <a:latin typeface="Playfair Display"/>
                <a:ea typeface="Playfair Display"/>
                <a:cs typeface="Playfair Display"/>
                <a:sym typeface="Playfair Display"/>
              </a:rPr>
              <a:t>DEMO</a:t>
            </a:r>
          </a:p>
        </p:txBody>
      </p:sp>
      <p:grpSp>
        <p:nvGrpSpPr>
          <p:cNvPr name="Group 23" id="23"/>
          <p:cNvGrpSpPr/>
          <p:nvPr/>
        </p:nvGrpSpPr>
        <p:grpSpPr>
          <a:xfrm rot="0">
            <a:off x="1028700" y="2433590"/>
            <a:ext cx="3999914" cy="4494517"/>
            <a:chOff x="0" y="0"/>
            <a:chExt cx="1353057" cy="1520367"/>
          </a:xfrm>
        </p:grpSpPr>
        <p:sp>
          <p:nvSpPr>
            <p:cNvPr name="Freeform 24" id="24"/>
            <p:cNvSpPr/>
            <p:nvPr/>
          </p:nvSpPr>
          <p:spPr>
            <a:xfrm flipH="false" flipV="false" rot="0">
              <a:off x="0" y="0"/>
              <a:ext cx="1353057" cy="1520367"/>
            </a:xfrm>
            <a:custGeom>
              <a:avLst/>
              <a:gdLst/>
              <a:ahLst/>
              <a:cxnLst/>
              <a:rect r="r" b="b" t="t" l="l"/>
              <a:pathLst>
                <a:path h="1520367" w="1353057">
                  <a:moveTo>
                    <a:pt x="0" y="0"/>
                  </a:moveTo>
                  <a:lnTo>
                    <a:pt x="1353057" y="0"/>
                  </a:lnTo>
                  <a:lnTo>
                    <a:pt x="1353057" y="1520367"/>
                  </a:lnTo>
                  <a:lnTo>
                    <a:pt x="0" y="1520367"/>
                  </a:lnTo>
                  <a:close/>
                </a:path>
              </a:pathLst>
            </a:custGeom>
            <a:solidFill>
              <a:srgbClr val="315962"/>
            </a:solidFill>
          </p:spPr>
        </p:sp>
      </p:grpSp>
      <p:sp>
        <p:nvSpPr>
          <p:cNvPr name="TextBox 25" id="25"/>
          <p:cNvSpPr txBox="true"/>
          <p:nvPr/>
        </p:nvSpPr>
        <p:spPr>
          <a:xfrm rot="0">
            <a:off x="1133439" y="3191205"/>
            <a:ext cx="3790436" cy="264160"/>
          </a:xfrm>
          <a:prstGeom prst="rect">
            <a:avLst/>
          </a:prstGeom>
        </p:spPr>
        <p:txBody>
          <a:bodyPr anchor="t" rtlCol="false" tIns="0" lIns="0" bIns="0" rIns="0">
            <a:spAutoFit/>
          </a:bodyPr>
          <a:lstStyle/>
          <a:p>
            <a:pPr algn="l">
              <a:lnSpc>
                <a:spcPts val="2240"/>
              </a:lnSpc>
            </a:pPr>
            <a:r>
              <a:rPr lang="en-US" sz="1600" spc="480">
                <a:solidFill>
                  <a:srgbClr val="EBE7D7"/>
                </a:solidFill>
                <a:latin typeface="Red Hat Display"/>
                <a:ea typeface="Red Hat Display"/>
                <a:cs typeface="Red Hat Display"/>
                <a:sym typeface="Red Hat Display"/>
              </a:rPr>
              <a:t>PROMPT:</a:t>
            </a:r>
          </a:p>
        </p:txBody>
      </p:sp>
      <p:sp>
        <p:nvSpPr>
          <p:cNvPr name="TextBox 26" id="26"/>
          <p:cNvSpPr txBox="true"/>
          <p:nvPr/>
        </p:nvSpPr>
        <p:spPr>
          <a:xfrm rot="0">
            <a:off x="1113127" y="3607341"/>
            <a:ext cx="3850109" cy="1804992"/>
          </a:xfrm>
          <a:prstGeom prst="rect">
            <a:avLst/>
          </a:prstGeom>
        </p:spPr>
        <p:txBody>
          <a:bodyPr anchor="t" rtlCol="false" tIns="0" lIns="0" bIns="0" rIns="0">
            <a:spAutoFit/>
          </a:bodyPr>
          <a:lstStyle/>
          <a:p>
            <a:pPr algn="just">
              <a:lnSpc>
                <a:spcPts val="2062"/>
              </a:lnSpc>
            </a:pPr>
            <a:r>
              <a:rPr lang="en-US" sz="1875">
                <a:solidFill>
                  <a:srgbClr val="E9E9E9"/>
                </a:solidFill>
                <a:latin typeface="Red Hat Display"/>
                <a:ea typeface="Red Hat Display"/>
                <a:cs typeface="Red Hat Display"/>
                <a:sym typeface="Red Hat Display"/>
              </a:rPr>
              <a:t>I’m creating a 30-second </a:t>
            </a:r>
          </a:p>
          <a:p>
            <a:pPr algn="just">
              <a:lnSpc>
                <a:spcPts val="2062"/>
              </a:lnSpc>
              <a:spcBef>
                <a:spcPct val="0"/>
              </a:spcBef>
            </a:pPr>
            <a:r>
              <a:rPr lang="en-US" sz="1875">
                <a:solidFill>
                  <a:srgbClr val="E9E9E9"/>
                </a:solidFill>
                <a:latin typeface="Red Hat Display"/>
                <a:ea typeface="Red Hat Display"/>
                <a:cs typeface="Red Hat Display"/>
                <a:sym typeface="Red Hat Display"/>
              </a:rPr>
              <a:t>video for a fema</a:t>
            </a:r>
            <a:r>
              <a:rPr lang="en-US" sz="1875">
                <a:solidFill>
                  <a:srgbClr val="E9E9E9"/>
                </a:solidFill>
                <a:latin typeface="Red Hat Display"/>
                <a:ea typeface="Red Hat Display"/>
                <a:cs typeface="Red Hat Display"/>
                <a:sym typeface="Red Hat Display"/>
              </a:rPr>
              <a:t>le AI persona </a:t>
            </a:r>
          </a:p>
          <a:p>
            <a:pPr algn="just">
              <a:lnSpc>
                <a:spcPts val="2062"/>
              </a:lnSpc>
              <a:spcBef>
                <a:spcPct val="0"/>
              </a:spcBef>
            </a:pPr>
            <a:r>
              <a:rPr lang="en-US" sz="1875">
                <a:solidFill>
                  <a:srgbClr val="E9E9E9"/>
                </a:solidFill>
                <a:latin typeface="Red Hat Display"/>
                <a:ea typeface="Red Hat Display"/>
                <a:cs typeface="Red Hat Display"/>
                <a:sym typeface="Red Hat Display"/>
              </a:rPr>
              <a:t>named Lena.</a:t>
            </a:r>
          </a:p>
          <a:p>
            <a:pPr algn="just">
              <a:lnSpc>
                <a:spcPts val="2062"/>
              </a:lnSpc>
              <a:spcBef>
                <a:spcPct val="0"/>
              </a:spcBef>
            </a:pPr>
            <a:r>
              <a:rPr lang="en-US" sz="1875">
                <a:solidFill>
                  <a:srgbClr val="E9E9E9"/>
                </a:solidFill>
                <a:latin typeface="Red Hat Display"/>
                <a:ea typeface="Red Hat Display"/>
                <a:cs typeface="Red Hat Display"/>
                <a:sym typeface="Red Hat Display"/>
              </a:rPr>
              <a:t>She should sound confident, </a:t>
            </a:r>
          </a:p>
          <a:p>
            <a:pPr algn="just">
              <a:lnSpc>
                <a:spcPts val="2062"/>
              </a:lnSpc>
              <a:spcBef>
                <a:spcPct val="0"/>
              </a:spcBef>
            </a:pPr>
            <a:r>
              <a:rPr lang="en-US" sz="1875">
                <a:solidFill>
                  <a:srgbClr val="E9E9E9"/>
                </a:solidFill>
                <a:latin typeface="Red Hat Display"/>
                <a:ea typeface="Red Hat Display"/>
                <a:cs typeface="Red Hat Display"/>
                <a:sym typeface="Red Hat Display"/>
              </a:rPr>
              <a:t>warm, and approachable — </a:t>
            </a:r>
          </a:p>
          <a:p>
            <a:pPr algn="just">
              <a:lnSpc>
                <a:spcPts val="2062"/>
              </a:lnSpc>
              <a:spcBef>
                <a:spcPct val="0"/>
              </a:spcBef>
            </a:pPr>
            <a:r>
              <a:rPr lang="en-US" sz="1875">
                <a:solidFill>
                  <a:srgbClr val="E9E9E9"/>
                </a:solidFill>
                <a:latin typeface="Red Hat Display"/>
                <a:ea typeface="Red Hat Display"/>
                <a:cs typeface="Red Hat Display"/>
                <a:sym typeface="Red Hat Display"/>
              </a:rPr>
              <a:t>like a helpful coach or online </a:t>
            </a:r>
          </a:p>
          <a:p>
            <a:pPr algn="just">
              <a:lnSpc>
                <a:spcPts val="2062"/>
              </a:lnSpc>
              <a:spcBef>
                <a:spcPct val="0"/>
              </a:spcBef>
            </a:pPr>
            <a:r>
              <a:rPr lang="en-US" sz="1875">
                <a:solidFill>
                  <a:srgbClr val="E9E9E9"/>
                </a:solidFill>
                <a:latin typeface="Red Hat Display"/>
                <a:ea typeface="Red Hat Display"/>
                <a:cs typeface="Red Hat Display"/>
                <a:sym typeface="Red Hat Display"/>
              </a:rPr>
              <a:t>guide speaking directly to the viewer.</a:t>
            </a:r>
          </a:p>
        </p:txBody>
      </p:sp>
      <p:grpSp>
        <p:nvGrpSpPr>
          <p:cNvPr name="Group 27" id="27"/>
          <p:cNvGrpSpPr/>
          <p:nvPr/>
        </p:nvGrpSpPr>
        <p:grpSpPr>
          <a:xfrm rot="0">
            <a:off x="5326177" y="2433590"/>
            <a:ext cx="3999914" cy="4546086"/>
            <a:chOff x="0" y="0"/>
            <a:chExt cx="1353057" cy="1537812"/>
          </a:xfrm>
        </p:grpSpPr>
        <p:sp>
          <p:nvSpPr>
            <p:cNvPr name="Freeform 28" id="28"/>
            <p:cNvSpPr/>
            <p:nvPr/>
          </p:nvSpPr>
          <p:spPr>
            <a:xfrm flipH="false" flipV="false" rot="0">
              <a:off x="0" y="0"/>
              <a:ext cx="1353057" cy="1537812"/>
            </a:xfrm>
            <a:custGeom>
              <a:avLst/>
              <a:gdLst/>
              <a:ahLst/>
              <a:cxnLst/>
              <a:rect r="r" b="b" t="t" l="l"/>
              <a:pathLst>
                <a:path h="1537812" w="1353057">
                  <a:moveTo>
                    <a:pt x="0" y="0"/>
                  </a:moveTo>
                  <a:lnTo>
                    <a:pt x="1353057" y="0"/>
                  </a:lnTo>
                  <a:lnTo>
                    <a:pt x="1353057" y="1537812"/>
                  </a:lnTo>
                  <a:lnTo>
                    <a:pt x="0" y="1537812"/>
                  </a:lnTo>
                  <a:close/>
                </a:path>
              </a:pathLst>
            </a:custGeom>
            <a:solidFill>
              <a:srgbClr val="3E2750"/>
            </a:solidFill>
          </p:spPr>
        </p:sp>
      </p:grpSp>
      <p:sp>
        <p:nvSpPr>
          <p:cNvPr name="TextBox 29" id="29"/>
          <p:cNvSpPr txBox="true"/>
          <p:nvPr/>
        </p:nvSpPr>
        <p:spPr>
          <a:xfrm rot="0">
            <a:off x="5445279" y="3308998"/>
            <a:ext cx="3790436" cy="264160"/>
          </a:xfrm>
          <a:prstGeom prst="rect">
            <a:avLst/>
          </a:prstGeom>
        </p:spPr>
        <p:txBody>
          <a:bodyPr anchor="t" rtlCol="false" tIns="0" lIns="0" bIns="0" rIns="0">
            <a:spAutoFit/>
          </a:bodyPr>
          <a:lstStyle/>
          <a:p>
            <a:pPr algn="l">
              <a:lnSpc>
                <a:spcPts val="2240"/>
              </a:lnSpc>
            </a:pPr>
            <a:r>
              <a:rPr lang="en-US" sz="1600" spc="480">
                <a:solidFill>
                  <a:srgbClr val="EBE7D7"/>
                </a:solidFill>
                <a:latin typeface="Red Hat Display"/>
                <a:ea typeface="Red Hat Display"/>
                <a:cs typeface="Red Hat Display"/>
                <a:sym typeface="Red Hat Display"/>
              </a:rPr>
              <a:t>SCRIPT:</a:t>
            </a:r>
          </a:p>
        </p:txBody>
      </p:sp>
      <p:sp>
        <p:nvSpPr>
          <p:cNvPr name="TextBox 30" id="30"/>
          <p:cNvSpPr txBox="true"/>
          <p:nvPr/>
        </p:nvSpPr>
        <p:spPr>
          <a:xfrm rot="0">
            <a:off x="5405396" y="3749706"/>
            <a:ext cx="3870201" cy="2576517"/>
          </a:xfrm>
          <a:prstGeom prst="rect">
            <a:avLst/>
          </a:prstGeom>
        </p:spPr>
        <p:txBody>
          <a:bodyPr anchor="t" rtlCol="false" tIns="0" lIns="0" bIns="0" rIns="0">
            <a:spAutoFit/>
          </a:bodyPr>
          <a:lstStyle/>
          <a:p>
            <a:pPr algn="just">
              <a:lnSpc>
                <a:spcPts val="2062"/>
              </a:lnSpc>
            </a:pPr>
            <a:r>
              <a:rPr lang="en-US" sz="1875">
                <a:solidFill>
                  <a:srgbClr val="E9E9E9"/>
                </a:solidFill>
                <a:latin typeface="Red Hat Display"/>
                <a:ea typeface="Red Hat Display"/>
                <a:cs typeface="Red Hat Display"/>
                <a:sym typeface="Red Hat Display"/>
              </a:rPr>
              <a:t> Hi, I’m Lena — your AI assistant and </a:t>
            </a:r>
          </a:p>
          <a:p>
            <a:pPr algn="just">
              <a:lnSpc>
                <a:spcPts val="2062"/>
              </a:lnSpc>
            </a:pPr>
            <a:r>
              <a:rPr lang="en-US" sz="1875">
                <a:solidFill>
                  <a:srgbClr val="E9E9E9"/>
                </a:solidFill>
                <a:latin typeface="Red Hat Display"/>
                <a:ea typeface="Red Hat Display"/>
                <a:cs typeface="Red Hat Display"/>
                <a:sym typeface="Red Hat Display"/>
              </a:rPr>
              <a:t>creative problem-solver.</a:t>
            </a:r>
          </a:p>
          <a:p>
            <a:pPr algn="just">
              <a:lnSpc>
                <a:spcPts val="2062"/>
              </a:lnSpc>
            </a:pPr>
            <a:r>
              <a:rPr lang="en-US" sz="1875">
                <a:solidFill>
                  <a:srgbClr val="E9E9E9"/>
                </a:solidFill>
                <a:latin typeface="Red Hat Display"/>
                <a:ea typeface="Red Hat Display"/>
                <a:cs typeface="Red Hat Display"/>
                <a:sym typeface="Red Hat Display"/>
              </a:rPr>
              <a:t> I help you save time, stay organized,</a:t>
            </a:r>
          </a:p>
          <a:p>
            <a:pPr algn="just">
              <a:lnSpc>
                <a:spcPts val="2062"/>
              </a:lnSpc>
            </a:pPr>
            <a:r>
              <a:rPr lang="en-US" sz="1875">
                <a:solidFill>
                  <a:srgbClr val="E9E9E9"/>
                </a:solidFill>
                <a:latin typeface="Red Hat Display"/>
                <a:ea typeface="Red Hat Display"/>
                <a:cs typeface="Red Hat Display"/>
                <a:sym typeface="Red Hat Display"/>
              </a:rPr>
              <a:t> and bring your best ideas to life with </a:t>
            </a:r>
          </a:p>
          <a:p>
            <a:pPr algn="just">
              <a:lnSpc>
                <a:spcPts val="2062"/>
              </a:lnSpc>
            </a:pPr>
            <a:r>
              <a:rPr lang="en-US" sz="1875">
                <a:solidFill>
                  <a:srgbClr val="E9E9E9"/>
                </a:solidFill>
                <a:latin typeface="Red Hat Display"/>
                <a:ea typeface="Red Hat Display"/>
                <a:cs typeface="Red Hat Display"/>
                <a:sym typeface="Red Hat Display"/>
              </a:rPr>
              <a:t>a little help from technology.</a:t>
            </a:r>
          </a:p>
          <a:p>
            <a:pPr algn="just">
              <a:lnSpc>
                <a:spcPts val="2062"/>
              </a:lnSpc>
            </a:pPr>
            <a:r>
              <a:rPr lang="en-US" sz="1875">
                <a:solidFill>
                  <a:srgbClr val="E9E9E9"/>
                </a:solidFill>
                <a:latin typeface="Red Hat Display"/>
                <a:ea typeface="Red Hat Display"/>
                <a:cs typeface="Red Hat Display"/>
                <a:sym typeface="Red Hat Display"/>
              </a:rPr>
              <a:t> Think of me as your friendly </a:t>
            </a:r>
          </a:p>
          <a:p>
            <a:pPr algn="just">
              <a:lnSpc>
                <a:spcPts val="2062"/>
              </a:lnSpc>
            </a:pPr>
            <a:r>
              <a:rPr lang="en-US" sz="1875">
                <a:solidFill>
                  <a:srgbClr val="E9E9E9"/>
                </a:solidFill>
                <a:latin typeface="Red Hat Display"/>
                <a:ea typeface="Red Hat Display"/>
                <a:cs typeface="Red Hat Display"/>
                <a:sym typeface="Red Hat Display"/>
              </a:rPr>
              <a:t>sidekick who keeps things simple</a:t>
            </a:r>
          </a:p>
          <a:p>
            <a:pPr algn="just">
              <a:lnSpc>
                <a:spcPts val="2062"/>
              </a:lnSpc>
            </a:pPr>
            <a:r>
              <a:rPr lang="en-US" sz="1875">
                <a:solidFill>
                  <a:srgbClr val="E9E9E9"/>
                </a:solidFill>
                <a:latin typeface="Red Hat Display"/>
                <a:ea typeface="Red Hat Display"/>
                <a:cs typeface="Red Hat Display"/>
                <a:sym typeface="Red Hat Display"/>
              </a:rPr>
              <a:t> and stress-free.</a:t>
            </a:r>
          </a:p>
          <a:p>
            <a:pPr algn="just">
              <a:lnSpc>
                <a:spcPts val="2062"/>
              </a:lnSpc>
            </a:pPr>
            <a:r>
              <a:rPr lang="en-US" sz="1875">
                <a:solidFill>
                  <a:srgbClr val="E9E9E9"/>
                </a:solidFill>
                <a:latin typeface="Red Hat Display"/>
                <a:ea typeface="Red Hat Display"/>
                <a:cs typeface="Red Hat Display"/>
                <a:sym typeface="Red Hat Display"/>
              </a:rPr>
              <a:t> Ready to see what we can build </a:t>
            </a:r>
          </a:p>
          <a:p>
            <a:pPr algn="just">
              <a:lnSpc>
                <a:spcPts val="2062"/>
              </a:lnSpc>
              <a:spcBef>
                <a:spcPct val="0"/>
              </a:spcBef>
            </a:pPr>
            <a:r>
              <a:rPr lang="en-US" sz="1875">
                <a:solidFill>
                  <a:srgbClr val="E9E9E9"/>
                </a:solidFill>
                <a:latin typeface="Red Hat Display"/>
                <a:ea typeface="Red Hat Display"/>
                <a:cs typeface="Red Hat Display"/>
                <a:sym typeface="Red Hat Display"/>
              </a:rPr>
              <a:t>together?”</a:t>
            </a:r>
          </a:p>
        </p:txBody>
      </p:sp>
      <p:sp>
        <p:nvSpPr>
          <p:cNvPr name="TextBox 31" id="31"/>
          <p:cNvSpPr txBox="true"/>
          <p:nvPr/>
        </p:nvSpPr>
        <p:spPr>
          <a:xfrm rot="0">
            <a:off x="1028700" y="9625917"/>
            <a:ext cx="15753879" cy="557007"/>
          </a:xfrm>
          <a:prstGeom prst="rect">
            <a:avLst/>
          </a:prstGeom>
        </p:spPr>
        <p:txBody>
          <a:bodyPr anchor="t" rtlCol="false" tIns="0" lIns="0" bIns="0" rIns="0">
            <a:spAutoFit/>
          </a:bodyPr>
          <a:lstStyle/>
          <a:p>
            <a:pPr algn="l">
              <a:lnSpc>
                <a:spcPts val="4425"/>
              </a:lnSpc>
              <a:spcBef>
                <a:spcPct val="0"/>
              </a:spcBef>
            </a:pPr>
            <a:r>
              <a:rPr lang="en-US" sz="3160">
                <a:solidFill>
                  <a:srgbClr val="3E2750"/>
                </a:solidFill>
                <a:latin typeface="Raleway"/>
                <a:ea typeface="Raleway"/>
                <a:cs typeface="Raleway"/>
                <a:sym typeface="Raleway"/>
              </a:rPr>
              <a:t>Take-Home: Produce and upload first avatar video.</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5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976953" y="1607116"/>
            <a:ext cx="14334093" cy="6962835"/>
            <a:chOff x="0" y="0"/>
            <a:chExt cx="3775234" cy="1833833"/>
          </a:xfrm>
        </p:grpSpPr>
        <p:sp>
          <p:nvSpPr>
            <p:cNvPr name="Freeform 5" id="5"/>
            <p:cNvSpPr/>
            <p:nvPr/>
          </p:nvSpPr>
          <p:spPr>
            <a:xfrm flipH="false" flipV="false" rot="0">
              <a:off x="0" y="0"/>
              <a:ext cx="3775234" cy="1833833"/>
            </a:xfrm>
            <a:custGeom>
              <a:avLst/>
              <a:gdLst/>
              <a:ahLst/>
              <a:cxnLst/>
              <a:rect r="r" b="b" t="t" l="l"/>
              <a:pathLst>
                <a:path h="1833833" w="3775234">
                  <a:moveTo>
                    <a:pt x="0" y="0"/>
                  </a:moveTo>
                  <a:lnTo>
                    <a:pt x="3775234" y="0"/>
                  </a:lnTo>
                  <a:lnTo>
                    <a:pt x="3775234" y="1833833"/>
                  </a:lnTo>
                  <a:lnTo>
                    <a:pt x="0" y="1833833"/>
                  </a:lnTo>
                  <a:close/>
                </a:path>
              </a:pathLst>
            </a:custGeom>
            <a:solidFill>
              <a:srgbClr val="3E2750"/>
            </a:solidFill>
            <a:ln w="76200" cap="sq">
              <a:solidFill>
                <a:srgbClr val="EBE7D7"/>
              </a:solidFill>
              <a:prstDash val="solid"/>
              <a:miter/>
            </a:ln>
          </p:spPr>
        </p:sp>
        <p:sp>
          <p:nvSpPr>
            <p:cNvPr name="TextBox 6" id="6"/>
            <p:cNvSpPr txBox="true"/>
            <p:nvPr/>
          </p:nvSpPr>
          <p:spPr>
            <a:xfrm>
              <a:off x="0" y="-38100"/>
              <a:ext cx="3775234" cy="187193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4635287" y="2784370"/>
            <a:ext cx="9172179" cy="2727326"/>
          </a:xfrm>
          <a:prstGeom prst="rect">
            <a:avLst/>
          </a:prstGeom>
        </p:spPr>
        <p:txBody>
          <a:bodyPr anchor="t" rtlCol="false" tIns="0" lIns="0" bIns="0" rIns="0">
            <a:spAutoFit/>
          </a:bodyPr>
          <a:lstStyle/>
          <a:p>
            <a:pPr algn="ctr">
              <a:lnSpc>
                <a:spcPts val="22399"/>
              </a:lnSpc>
            </a:pPr>
            <a:r>
              <a:rPr lang="en-US" sz="15999">
                <a:solidFill>
                  <a:srgbClr val="EBE7D7"/>
                </a:solidFill>
                <a:latin typeface="Playfair Display"/>
                <a:ea typeface="Playfair Display"/>
                <a:cs typeface="Playfair Display"/>
                <a:sym typeface="Playfair Display"/>
              </a:rPr>
              <a:t>Questions</a:t>
            </a:r>
          </a:p>
        </p:txBody>
      </p:sp>
      <p:sp>
        <p:nvSpPr>
          <p:cNvPr name="TextBox 8" id="8"/>
          <p:cNvSpPr txBox="true"/>
          <p:nvPr/>
        </p:nvSpPr>
        <p:spPr>
          <a:xfrm rot="0">
            <a:off x="5982635" y="5843551"/>
            <a:ext cx="6589613" cy="580390"/>
          </a:xfrm>
          <a:prstGeom prst="rect">
            <a:avLst/>
          </a:prstGeom>
        </p:spPr>
        <p:txBody>
          <a:bodyPr anchor="t" rtlCol="false" tIns="0" lIns="0" bIns="0" rIns="0">
            <a:spAutoFit/>
          </a:bodyPr>
          <a:lstStyle/>
          <a:p>
            <a:pPr algn="ctr">
              <a:lnSpc>
                <a:spcPts val="4759"/>
              </a:lnSpc>
            </a:pPr>
            <a:r>
              <a:rPr lang="en-US" sz="3399">
                <a:solidFill>
                  <a:srgbClr val="EBE7D7"/>
                </a:solidFill>
                <a:latin typeface="Red Hat Display"/>
                <a:ea typeface="Red Hat Display"/>
                <a:cs typeface="Red Hat Display"/>
                <a:sym typeface="Red Hat Display"/>
              </a:rPr>
              <a:t>Type your question in the chat box</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906392" cy="10287000"/>
            <a:chOff x="0" y="0"/>
            <a:chExt cx="11875189" cy="13716000"/>
          </a:xfrm>
        </p:grpSpPr>
        <p:sp>
          <p:nvSpPr>
            <p:cNvPr name="AutoShape 3" id="3"/>
            <p:cNvSpPr/>
            <p:nvPr/>
          </p:nvSpPr>
          <p:spPr>
            <a:xfrm>
              <a:off x="0" y="0"/>
              <a:ext cx="11875189" cy="13716000"/>
            </a:xfrm>
            <a:prstGeom prst="rect">
              <a:avLst/>
            </a:prstGeom>
            <a:solidFill>
              <a:srgbClr val="EBE7D7"/>
            </a:solidFill>
          </p:spPr>
        </p:sp>
      </p:grpSp>
      <p:grpSp>
        <p:nvGrpSpPr>
          <p:cNvPr name="Group 4" id="4"/>
          <p:cNvGrpSpPr/>
          <p:nvPr/>
        </p:nvGrpSpPr>
        <p:grpSpPr>
          <a:xfrm rot="0">
            <a:off x="0" y="0"/>
            <a:ext cx="8906392" cy="3185341"/>
            <a:chOff x="0" y="0"/>
            <a:chExt cx="11875189" cy="4247121"/>
          </a:xfrm>
        </p:grpSpPr>
        <p:pic>
          <p:nvPicPr>
            <p:cNvPr name="Picture 5" id="5"/>
            <p:cNvPicPr>
              <a:picLocks noChangeAspect="true"/>
            </p:cNvPicPr>
            <p:nvPr/>
          </p:nvPicPr>
          <p:blipFill>
            <a:blip r:embed="rId2"/>
            <a:srcRect l="0" t="23127" r="0" b="23127"/>
            <a:stretch>
              <a:fillRect/>
            </a:stretch>
          </p:blipFill>
          <p:spPr>
            <a:xfrm flipH="false" flipV="false">
              <a:off x="0" y="0"/>
              <a:ext cx="11875189" cy="4247121"/>
            </a:xfrm>
            <a:prstGeom prst="rect">
              <a:avLst/>
            </a:prstGeom>
          </p:spPr>
        </p:pic>
      </p:grpSp>
      <p:grpSp>
        <p:nvGrpSpPr>
          <p:cNvPr name="Group 6" id="6"/>
          <p:cNvGrpSpPr/>
          <p:nvPr/>
        </p:nvGrpSpPr>
        <p:grpSpPr>
          <a:xfrm rot="0">
            <a:off x="8324689" y="753206"/>
            <a:ext cx="1163405" cy="116340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8" id="8"/>
          <p:cNvSpPr txBox="true"/>
          <p:nvPr/>
        </p:nvSpPr>
        <p:spPr>
          <a:xfrm rot="0">
            <a:off x="723252" y="3749049"/>
            <a:ext cx="2194768" cy="953135"/>
          </a:xfrm>
          <a:prstGeom prst="rect">
            <a:avLst/>
          </a:prstGeom>
        </p:spPr>
        <p:txBody>
          <a:bodyPr anchor="t" rtlCol="false" tIns="0" lIns="0" bIns="0" rIns="0">
            <a:spAutoFit/>
          </a:bodyPr>
          <a:lstStyle/>
          <a:p>
            <a:pPr algn="l">
              <a:lnSpc>
                <a:spcPts val="7840"/>
              </a:lnSpc>
            </a:pPr>
            <a:r>
              <a:rPr lang="en-US" sz="5600">
                <a:solidFill>
                  <a:srgbClr val="3E2750"/>
                </a:solidFill>
                <a:latin typeface="Playfair Display"/>
                <a:ea typeface="Playfair Display"/>
                <a:cs typeface="Playfair Display"/>
                <a:sym typeface="Playfair Display"/>
              </a:rPr>
              <a:t>Week 1</a:t>
            </a:r>
          </a:p>
        </p:txBody>
      </p:sp>
      <p:sp>
        <p:nvSpPr>
          <p:cNvPr name="TextBox 9" id="9"/>
          <p:cNvSpPr txBox="true"/>
          <p:nvPr/>
        </p:nvSpPr>
        <p:spPr>
          <a:xfrm rot="0">
            <a:off x="723252" y="4968270"/>
            <a:ext cx="5377830" cy="372745"/>
          </a:xfrm>
          <a:prstGeom prst="rect">
            <a:avLst/>
          </a:prstGeom>
        </p:spPr>
        <p:txBody>
          <a:bodyPr anchor="t" rtlCol="false" tIns="0" lIns="0" bIns="0" rIns="0">
            <a:spAutoFit/>
          </a:bodyPr>
          <a:lstStyle/>
          <a:p>
            <a:pPr algn="l">
              <a:lnSpc>
                <a:spcPts val="3079"/>
              </a:lnSpc>
            </a:pPr>
            <a:r>
              <a:rPr lang="en-US" b="true" sz="2199" spc="659">
                <a:solidFill>
                  <a:srgbClr val="315962"/>
                </a:solidFill>
                <a:latin typeface="Red Hat Display Bold"/>
                <a:ea typeface="Red Hat Display Bold"/>
                <a:cs typeface="Red Hat Display Bold"/>
                <a:sym typeface="Red Hat Display Bold"/>
              </a:rPr>
              <a:t>WHAT IS GENERATIVE AI?</a:t>
            </a:r>
          </a:p>
        </p:txBody>
      </p:sp>
      <p:sp>
        <p:nvSpPr>
          <p:cNvPr name="TextBox 10" id="10"/>
          <p:cNvSpPr txBox="true"/>
          <p:nvPr/>
        </p:nvSpPr>
        <p:spPr>
          <a:xfrm rot="0">
            <a:off x="9840220" y="1276558"/>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Un</a:t>
            </a:r>
            <a:r>
              <a:rPr lang="en-US" sz="2199">
                <a:solidFill>
                  <a:srgbClr val="16161C"/>
                </a:solidFill>
                <a:latin typeface="Red Hat Display"/>
                <a:ea typeface="Red Hat Display"/>
                <a:cs typeface="Red Hat Display"/>
                <a:sym typeface="Red Hat Display"/>
              </a:rPr>
              <a:t>derstand what AI can create text , voice, image, and video, and how it fits into your workflow.</a:t>
            </a:r>
          </a:p>
        </p:txBody>
      </p:sp>
      <p:sp>
        <p:nvSpPr>
          <p:cNvPr name="TextBox 11" id="11"/>
          <p:cNvSpPr txBox="true"/>
          <p:nvPr/>
        </p:nvSpPr>
        <p:spPr>
          <a:xfrm rot="0">
            <a:off x="9554128" y="2644251"/>
            <a:ext cx="7705172" cy="2715895"/>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How AI generates i</a:t>
            </a:r>
            <a:r>
              <a:rPr lang="en-US" sz="2199">
                <a:solidFill>
                  <a:srgbClr val="16161C"/>
                </a:solidFill>
                <a:latin typeface="Red Hat Display"/>
                <a:ea typeface="Red Hat Display"/>
                <a:cs typeface="Red Hat Display"/>
                <a:sym typeface="Red Hat Display"/>
              </a:rPr>
              <a:t>deas and content</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Text-to-speech, text-to-image, and voice synthesis explained simply</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Overview of Gemini, Eleven Labs, and n8n</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Meet your course project: “Build Your Own AI Persona”</a:t>
            </a:r>
          </a:p>
          <a:p>
            <a:pPr algn="l">
              <a:lnSpc>
                <a:spcPts val="3079"/>
              </a:lnSpc>
            </a:pPr>
          </a:p>
          <a:p>
            <a:pPr algn="l">
              <a:lnSpc>
                <a:spcPts val="3079"/>
              </a:lnSpc>
            </a:pPr>
          </a:p>
        </p:txBody>
      </p:sp>
      <p:sp>
        <p:nvSpPr>
          <p:cNvPr name="TextBox 12" id="12"/>
          <p:cNvSpPr txBox="true"/>
          <p:nvPr/>
        </p:nvSpPr>
        <p:spPr>
          <a:xfrm rot="0">
            <a:off x="9840220" y="5219871"/>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Go</a:t>
            </a:r>
            <a:r>
              <a:rPr lang="en-US" sz="2199">
                <a:solidFill>
                  <a:srgbClr val="16161C"/>
                </a:solidFill>
                <a:latin typeface="Red Hat Display"/>
                <a:ea typeface="Red Hat Display"/>
                <a:cs typeface="Red Hat Display"/>
                <a:sym typeface="Red Hat Display"/>
              </a:rPr>
              <a:t>ogle AI Studio (Gemini), n8n</a:t>
            </a:r>
          </a:p>
        </p:txBody>
      </p:sp>
      <p:sp>
        <p:nvSpPr>
          <p:cNvPr name="TextBox 13" id="13"/>
          <p:cNvSpPr txBox="true"/>
          <p:nvPr/>
        </p:nvSpPr>
        <p:spPr>
          <a:xfrm rot="0">
            <a:off x="9840220" y="6554596"/>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In small gr</a:t>
            </a:r>
            <a:r>
              <a:rPr lang="en-US" sz="2199">
                <a:solidFill>
                  <a:srgbClr val="16161C"/>
                </a:solidFill>
                <a:latin typeface="Red Hat Display"/>
                <a:ea typeface="Red Hat Display"/>
                <a:cs typeface="Red Hat Display"/>
                <a:sym typeface="Red Hat Display"/>
              </a:rPr>
              <a:t>oups, brainstorm your ideal AI assistant. What would it do? Who would it serve?</a:t>
            </a:r>
          </a:p>
        </p:txBody>
      </p:sp>
      <p:sp>
        <p:nvSpPr>
          <p:cNvPr name="TextBox 14" id="14"/>
          <p:cNvSpPr txBox="true"/>
          <p:nvPr/>
        </p:nvSpPr>
        <p:spPr>
          <a:xfrm rot="0">
            <a:off x="9840220" y="8053398"/>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Write 3 system p</a:t>
            </a:r>
            <a:r>
              <a:rPr lang="en-US" sz="2199">
                <a:solidFill>
                  <a:srgbClr val="16161C"/>
                </a:solidFill>
                <a:latin typeface="Red Hat Display"/>
                <a:ea typeface="Red Hat Display"/>
                <a:cs typeface="Red Hat Display"/>
                <a:sym typeface="Red Hat Display"/>
              </a:rPr>
              <a:t>rompts that define your AI’s tone, personality, and purpose.</a:t>
            </a:r>
          </a:p>
        </p:txBody>
      </p:sp>
      <p:sp>
        <p:nvSpPr>
          <p:cNvPr name="TextBox 15" id="15"/>
          <p:cNvSpPr txBox="true"/>
          <p:nvPr/>
        </p:nvSpPr>
        <p:spPr>
          <a:xfrm rot="0">
            <a:off x="9840220" y="864463"/>
            <a:ext cx="105839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GOAL</a:t>
            </a:r>
          </a:p>
        </p:txBody>
      </p:sp>
      <p:sp>
        <p:nvSpPr>
          <p:cNvPr name="TextBox 16" id="16"/>
          <p:cNvSpPr txBox="true"/>
          <p:nvPr/>
        </p:nvSpPr>
        <p:spPr>
          <a:xfrm rot="0">
            <a:off x="9840220" y="2322203"/>
            <a:ext cx="2653680"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FOCUS AREAS</a:t>
            </a:r>
          </a:p>
        </p:txBody>
      </p:sp>
      <p:sp>
        <p:nvSpPr>
          <p:cNvPr name="TextBox 17" id="17"/>
          <p:cNvSpPr txBox="true"/>
          <p:nvPr/>
        </p:nvSpPr>
        <p:spPr>
          <a:xfrm rot="0">
            <a:off x="9840220" y="4803945"/>
            <a:ext cx="1279624"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TOOLS</a:t>
            </a:r>
          </a:p>
        </p:txBody>
      </p:sp>
      <p:sp>
        <p:nvSpPr>
          <p:cNvPr name="TextBox 18" id="18"/>
          <p:cNvSpPr txBox="true"/>
          <p:nvPr/>
        </p:nvSpPr>
        <p:spPr>
          <a:xfrm rot="0">
            <a:off x="9840220" y="6167882"/>
            <a:ext cx="3980259"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BREAKOUT ACTIVITY</a:t>
            </a:r>
          </a:p>
        </p:txBody>
      </p:sp>
      <p:sp>
        <p:nvSpPr>
          <p:cNvPr name="TextBox 19" id="19"/>
          <p:cNvSpPr txBox="true"/>
          <p:nvPr/>
        </p:nvSpPr>
        <p:spPr>
          <a:xfrm rot="0">
            <a:off x="9840220" y="7666047"/>
            <a:ext cx="4684365"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TAKE-HOME CHALLENGE</a:t>
            </a:r>
          </a:p>
        </p:txBody>
      </p:sp>
      <p:sp>
        <p:nvSpPr>
          <p:cNvPr name="TextBox 20" id="20"/>
          <p:cNvSpPr txBox="true"/>
          <p:nvPr/>
        </p:nvSpPr>
        <p:spPr>
          <a:xfrm rot="0">
            <a:off x="8582790" y="508663"/>
            <a:ext cx="647204"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1</a:t>
            </a:r>
          </a:p>
        </p:txBody>
      </p:sp>
      <p:grpSp>
        <p:nvGrpSpPr>
          <p:cNvPr name="Group 21" id="21"/>
          <p:cNvGrpSpPr/>
          <p:nvPr/>
        </p:nvGrpSpPr>
        <p:grpSpPr>
          <a:xfrm rot="0">
            <a:off x="8324689" y="2276144"/>
            <a:ext cx="1163405" cy="116340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3" id="23"/>
          <p:cNvSpPr txBox="true"/>
          <p:nvPr/>
        </p:nvSpPr>
        <p:spPr>
          <a:xfrm rot="0">
            <a:off x="8519786" y="2097434"/>
            <a:ext cx="87382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2</a:t>
            </a:r>
          </a:p>
        </p:txBody>
      </p:sp>
      <p:grpSp>
        <p:nvGrpSpPr>
          <p:cNvPr name="Group 24" id="24"/>
          <p:cNvGrpSpPr/>
          <p:nvPr/>
        </p:nvGrpSpPr>
        <p:grpSpPr>
          <a:xfrm rot="0">
            <a:off x="8324689" y="4552443"/>
            <a:ext cx="1163405" cy="116340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6" id="26"/>
          <p:cNvSpPr txBox="true"/>
          <p:nvPr/>
        </p:nvSpPr>
        <p:spPr>
          <a:xfrm rot="0">
            <a:off x="8459858" y="4400043"/>
            <a:ext cx="893068"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3</a:t>
            </a:r>
          </a:p>
        </p:txBody>
      </p:sp>
      <p:grpSp>
        <p:nvGrpSpPr>
          <p:cNvPr name="Group 27" id="27"/>
          <p:cNvGrpSpPr/>
          <p:nvPr/>
        </p:nvGrpSpPr>
        <p:grpSpPr>
          <a:xfrm rot="0">
            <a:off x="8324689" y="6284766"/>
            <a:ext cx="1163405" cy="1163405"/>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9" id="29"/>
          <p:cNvSpPr txBox="true"/>
          <p:nvPr/>
        </p:nvSpPr>
        <p:spPr>
          <a:xfrm rot="0">
            <a:off x="8459858" y="6194869"/>
            <a:ext cx="792559"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4</a:t>
            </a:r>
          </a:p>
        </p:txBody>
      </p:sp>
      <p:grpSp>
        <p:nvGrpSpPr>
          <p:cNvPr name="Group 30" id="30"/>
          <p:cNvGrpSpPr/>
          <p:nvPr/>
        </p:nvGrpSpPr>
        <p:grpSpPr>
          <a:xfrm rot="0">
            <a:off x="8324689" y="7654691"/>
            <a:ext cx="1163405" cy="1163405"/>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2" id="32"/>
          <p:cNvSpPr txBox="true"/>
          <p:nvPr/>
        </p:nvSpPr>
        <p:spPr>
          <a:xfrm rot="0">
            <a:off x="8570090" y="7449672"/>
            <a:ext cx="773212"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5</a:t>
            </a:r>
          </a:p>
        </p:txBody>
      </p:sp>
      <p:grpSp>
        <p:nvGrpSpPr>
          <p:cNvPr name="Group 33" id="33"/>
          <p:cNvGrpSpPr/>
          <p:nvPr/>
        </p:nvGrpSpPr>
        <p:grpSpPr>
          <a:xfrm rot="0">
            <a:off x="8230200" y="9098174"/>
            <a:ext cx="1163405" cy="1163405"/>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5" id="35"/>
          <p:cNvSpPr txBox="true"/>
          <p:nvPr/>
        </p:nvSpPr>
        <p:spPr>
          <a:xfrm rot="0">
            <a:off x="8442544" y="8972083"/>
            <a:ext cx="78745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6</a:t>
            </a:r>
          </a:p>
        </p:txBody>
      </p:sp>
      <p:sp>
        <p:nvSpPr>
          <p:cNvPr name="TextBox 36" id="36"/>
          <p:cNvSpPr txBox="true"/>
          <p:nvPr/>
        </p:nvSpPr>
        <p:spPr>
          <a:xfrm rot="0">
            <a:off x="9840220" y="9069599"/>
            <a:ext cx="341873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PROMPT STARTER</a:t>
            </a:r>
          </a:p>
        </p:txBody>
      </p:sp>
      <p:sp>
        <p:nvSpPr>
          <p:cNvPr name="TextBox 37" id="37"/>
          <p:cNvSpPr txBox="true"/>
          <p:nvPr/>
        </p:nvSpPr>
        <p:spPr>
          <a:xfrm rot="0">
            <a:off x="9840220" y="9489768"/>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“You are an AI </a:t>
            </a:r>
            <a:r>
              <a:rPr lang="en-US" sz="2199">
                <a:solidFill>
                  <a:srgbClr val="16161C"/>
                </a:solidFill>
                <a:latin typeface="Red Hat Display"/>
                <a:ea typeface="Red Hat Display"/>
                <a:cs typeface="Red Hat Display"/>
                <a:sym typeface="Red Hat Display"/>
              </a:rPr>
              <a:t>mentor named Luma. You speak warmly, offer clear insights, and use stories to teach complex ideas simply.”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5234590" y="2424936"/>
            <a:ext cx="7811684" cy="5657850"/>
            <a:chOff x="0" y="0"/>
            <a:chExt cx="2057398" cy="1490133"/>
          </a:xfrm>
        </p:grpSpPr>
        <p:sp>
          <p:nvSpPr>
            <p:cNvPr name="Freeform 5" id="5"/>
            <p:cNvSpPr/>
            <p:nvPr/>
          </p:nvSpPr>
          <p:spPr>
            <a:xfrm flipH="false" flipV="false" rot="0">
              <a:off x="0" y="0"/>
              <a:ext cx="2057398" cy="1490133"/>
            </a:xfrm>
            <a:custGeom>
              <a:avLst/>
              <a:gdLst/>
              <a:ahLst/>
              <a:cxnLst/>
              <a:rect r="r" b="b" t="t" l="l"/>
              <a:pathLst>
                <a:path h="1490133" w="2057398">
                  <a:moveTo>
                    <a:pt x="0" y="0"/>
                  </a:moveTo>
                  <a:lnTo>
                    <a:pt x="2057398" y="0"/>
                  </a:lnTo>
                  <a:lnTo>
                    <a:pt x="2057398" y="1490133"/>
                  </a:lnTo>
                  <a:lnTo>
                    <a:pt x="0" y="1490133"/>
                  </a:lnTo>
                  <a:close/>
                </a:path>
              </a:pathLst>
            </a:custGeom>
            <a:solidFill>
              <a:srgbClr val="3E2750"/>
            </a:solidFill>
          </p:spPr>
        </p:sp>
        <p:sp>
          <p:nvSpPr>
            <p:cNvPr name="TextBox 6" id="6"/>
            <p:cNvSpPr txBox="true"/>
            <p:nvPr/>
          </p:nvSpPr>
          <p:spPr>
            <a:xfrm>
              <a:off x="0" y="-38100"/>
              <a:ext cx="2057398" cy="1528233"/>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5234590" y="2424936"/>
            <a:ext cx="7811684" cy="5657850"/>
            <a:chOff x="0" y="0"/>
            <a:chExt cx="8767322" cy="6350000"/>
          </a:xfrm>
        </p:grpSpPr>
        <p:sp>
          <p:nvSpPr>
            <p:cNvPr name="Freeform 8" id="8"/>
            <p:cNvSpPr/>
            <p:nvPr/>
          </p:nvSpPr>
          <p:spPr>
            <a:xfrm flipH="false" flipV="false" rot="0">
              <a:off x="0" y="0"/>
              <a:ext cx="8767322" cy="6350000"/>
            </a:xfrm>
            <a:custGeom>
              <a:avLst/>
              <a:gdLst/>
              <a:ahLst/>
              <a:cxnLst/>
              <a:rect r="r" b="b" t="t" l="l"/>
              <a:pathLst>
                <a:path h="6350000" w="8767322">
                  <a:moveTo>
                    <a:pt x="8767322" y="279400"/>
                  </a:moveTo>
                  <a:lnTo>
                    <a:pt x="8767322" y="0"/>
                  </a:lnTo>
                  <a:lnTo>
                    <a:pt x="0" y="0"/>
                  </a:lnTo>
                  <a:lnTo>
                    <a:pt x="0" y="6350000"/>
                  </a:lnTo>
                  <a:lnTo>
                    <a:pt x="8767322" y="6350000"/>
                  </a:lnTo>
                  <a:lnTo>
                    <a:pt x="8767322" y="279400"/>
                  </a:lnTo>
                  <a:close/>
                  <a:moveTo>
                    <a:pt x="8688582" y="279400"/>
                  </a:moveTo>
                  <a:lnTo>
                    <a:pt x="8688582" y="6271260"/>
                  </a:lnTo>
                  <a:lnTo>
                    <a:pt x="78740" y="6271260"/>
                  </a:lnTo>
                  <a:lnTo>
                    <a:pt x="78740" y="78740"/>
                  </a:lnTo>
                  <a:lnTo>
                    <a:pt x="8688582" y="78740"/>
                  </a:lnTo>
                  <a:lnTo>
                    <a:pt x="8688582" y="279400"/>
                  </a:lnTo>
                  <a:close/>
                </a:path>
              </a:pathLst>
            </a:custGeom>
            <a:solidFill>
              <a:srgbClr val="EBE7D7"/>
            </a:solidFill>
          </p:spPr>
        </p:sp>
      </p:grpSp>
      <p:sp>
        <p:nvSpPr>
          <p:cNvPr name="AutoShape 9" id="9"/>
          <p:cNvSpPr/>
          <p:nvPr/>
        </p:nvSpPr>
        <p:spPr>
          <a:xfrm rot="0">
            <a:off x="6107858" y="5765713"/>
            <a:ext cx="6083896" cy="0"/>
          </a:xfrm>
          <a:prstGeom prst="line">
            <a:avLst/>
          </a:prstGeom>
          <a:ln cap="rnd" w="9525">
            <a:solidFill>
              <a:srgbClr val="3E2750"/>
            </a:solidFill>
            <a:prstDash val="solid"/>
            <a:headEnd type="none" len="sm" w="sm"/>
            <a:tailEnd type="none" len="sm" w="sm"/>
          </a:ln>
        </p:spPr>
      </p:sp>
      <p:sp>
        <p:nvSpPr>
          <p:cNvPr name="TextBox 10" id="10"/>
          <p:cNvSpPr txBox="true"/>
          <p:nvPr/>
        </p:nvSpPr>
        <p:spPr>
          <a:xfrm rot="0">
            <a:off x="6937661" y="3673420"/>
            <a:ext cx="4424288" cy="1882774"/>
          </a:xfrm>
          <a:prstGeom prst="rect">
            <a:avLst/>
          </a:prstGeom>
        </p:spPr>
        <p:txBody>
          <a:bodyPr anchor="t" rtlCol="false" tIns="0" lIns="0" bIns="0" rIns="0">
            <a:spAutoFit/>
          </a:bodyPr>
          <a:lstStyle/>
          <a:p>
            <a:pPr algn="ctr">
              <a:lnSpc>
                <a:spcPts val="15400"/>
              </a:lnSpc>
            </a:pPr>
            <a:r>
              <a:rPr lang="en-US" sz="11000">
                <a:solidFill>
                  <a:srgbClr val="EBE7D7"/>
                </a:solidFill>
                <a:latin typeface="Playfair Display"/>
                <a:ea typeface="Playfair Display"/>
                <a:cs typeface="Playfair Display"/>
                <a:sym typeface="Playfair Display"/>
              </a:rPr>
              <a:t>Week 3</a:t>
            </a:r>
          </a:p>
        </p:txBody>
      </p:sp>
      <p:sp>
        <p:nvSpPr>
          <p:cNvPr name="TextBox 11" id="11"/>
          <p:cNvSpPr txBox="true"/>
          <p:nvPr/>
        </p:nvSpPr>
        <p:spPr>
          <a:xfrm rot="0">
            <a:off x="6107858" y="6060263"/>
            <a:ext cx="6083896" cy="860425"/>
          </a:xfrm>
          <a:prstGeom prst="rect">
            <a:avLst/>
          </a:prstGeom>
        </p:spPr>
        <p:txBody>
          <a:bodyPr anchor="t" rtlCol="false" tIns="0" lIns="0" bIns="0" rIns="0">
            <a:spAutoFit/>
          </a:bodyPr>
          <a:lstStyle/>
          <a:p>
            <a:pPr algn="ctr">
              <a:lnSpc>
                <a:spcPts val="3499"/>
              </a:lnSpc>
            </a:pPr>
            <a:r>
              <a:rPr lang="en-US" b="true" sz="2499" spc="749">
                <a:solidFill>
                  <a:srgbClr val="EBE7D7"/>
                </a:solidFill>
                <a:latin typeface="Red Hat Display Bold"/>
                <a:ea typeface="Red Hat Display Bold"/>
                <a:cs typeface="Red Hat Display Bold"/>
                <a:sym typeface="Red Hat Display Bold"/>
              </a:rPr>
              <a:t>CONVERSATIONAL AI &amp; AUTOMATION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pSp>
        <p:nvGrpSpPr>
          <p:cNvPr name="Group 2" id="2"/>
          <p:cNvGrpSpPr/>
          <p:nvPr/>
        </p:nvGrpSpPr>
        <p:grpSpPr>
          <a:xfrm rot="0">
            <a:off x="11489402" y="0"/>
            <a:ext cx="6798598" cy="10287000"/>
            <a:chOff x="0" y="0"/>
            <a:chExt cx="9064797" cy="13716000"/>
          </a:xfrm>
        </p:grpSpPr>
        <p:sp>
          <p:nvSpPr>
            <p:cNvPr name="AutoShape 3" id="3"/>
            <p:cNvSpPr/>
            <p:nvPr/>
          </p:nvSpPr>
          <p:spPr>
            <a:xfrm>
              <a:off x="0" y="0"/>
              <a:ext cx="9064797" cy="13716000"/>
            </a:xfrm>
            <a:prstGeom prst="rect">
              <a:avLst/>
            </a:prstGeom>
            <a:solidFill>
              <a:srgbClr val="3E2750"/>
            </a:solidFill>
          </p:spPr>
        </p:sp>
      </p:grpSp>
      <p:grpSp>
        <p:nvGrpSpPr>
          <p:cNvPr name="Group 4" id="4"/>
          <p:cNvGrpSpPr/>
          <p:nvPr/>
        </p:nvGrpSpPr>
        <p:grpSpPr>
          <a:xfrm rot="0">
            <a:off x="9144000" y="1056676"/>
            <a:ext cx="6931890" cy="8201624"/>
            <a:chOff x="0" y="0"/>
            <a:chExt cx="9242521" cy="10935498"/>
          </a:xfrm>
        </p:grpSpPr>
        <p:pic>
          <p:nvPicPr>
            <p:cNvPr name="Picture 5" id="5"/>
            <p:cNvPicPr>
              <a:picLocks noChangeAspect="true"/>
            </p:cNvPicPr>
            <p:nvPr/>
          </p:nvPicPr>
          <p:blipFill>
            <a:blip r:embed="rId2"/>
            <a:srcRect l="21878" t="0" r="21878" b="0"/>
            <a:stretch>
              <a:fillRect/>
            </a:stretch>
          </p:blipFill>
          <p:spPr>
            <a:xfrm flipH="false" flipV="false">
              <a:off x="0" y="0"/>
              <a:ext cx="9242521" cy="10935498"/>
            </a:xfrm>
            <a:prstGeom prst="rect">
              <a:avLst/>
            </a:prstGeom>
          </p:spPr>
        </p:pic>
      </p:grpSp>
      <p:sp>
        <p:nvSpPr>
          <p:cNvPr name="TextBox 6" id="6"/>
          <p:cNvSpPr txBox="true"/>
          <p:nvPr/>
        </p:nvSpPr>
        <p:spPr>
          <a:xfrm rot="0">
            <a:off x="1028700" y="1896987"/>
            <a:ext cx="7827463" cy="714433"/>
          </a:xfrm>
          <a:prstGeom prst="rect">
            <a:avLst/>
          </a:prstGeom>
        </p:spPr>
        <p:txBody>
          <a:bodyPr anchor="t" rtlCol="false" tIns="0" lIns="0" bIns="0" rIns="0">
            <a:spAutoFit/>
          </a:bodyPr>
          <a:lstStyle/>
          <a:p>
            <a:pPr algn="l">
              <a:lnSpc>
                <a:spcPts val="5898"/>
              </a:lnSpc>
            </a:pPr>
            <a:r>
              <a:rPr lang="en-US" sz="4212">
                <a:solidFill>
                  <a:srgbClr val="3E2750"/>
                </a:solidFill>
                <a:latin typeface="Playfair Display"/>
                <a:ea typeface="Playfair Display"/>
                <a:cs typeface="Playfair Display"/>
                <a:sym typeface="Playfair Display"/>
              </a:rPr>
              <a:t>Understanding AI Conversations</a:t>
            </a:r>
          </a:p>
        </p:txBody>
      </p:sp>
      <p:sp>
        <p:nvSpPr>
          <p:cNvPr name="TextBox 7" id="7"/>
          <p:cNvSpPr txBox="true"/>
          <p:nvPr/>
        </p:nvSpPr>
        <p:spPr>
          <a:xfrm rot="0">
            <a:off x="1028700" y="3214635"/>
            <a:ext cx="8128843" cy="379730"/>
          </a:xfrm>
          <a:prstGeom prst="rect">
            <a:avLst/>
          </a:prstGeom>
        </p:spPr>
        <p:txBody>
          <a:bodyPr anchor="t" rtlCol="false" tIns="0" lIns="0" bIns="0" rIns="0">
            <a:spAutoFit/>
          </a:bodyPr>
          <a:lstStyle/>
          <a:p>
            <a:pPr algn="l">
              <a:lnSpc>
                <a:spcPts val="3219"/>
              </a:lnSpc>
            </a:pPr>
            <a:r>
              <a:rPr lang="en-US" b="true" sz="2299" spc="689">
                <a:solidFill>
                  <a:srgbClr val="315962"/>
                </a:solidFill>
                <a:latin typeface="Red Hat Display Bold"/>
                <a:ea typeface="Red Hat Display Bold"/>
                <a:cs typeface="Red Hat Display Bold"/>
                <a:sym typeface="Red Hat Display Bold"/>
              </a:rPr>
              <a:t>WHAT MAKES A CHAT MODEL ‘THINK’</a:t>
            </a:r>
          </a:p>
        </p:txBody>
      </p:sp>
      <p:sp>
        <p:nvSpPr>
          <p:cNvPr name="TextBox 8" id="8"/>
          <p:cNvSpPr txBox="true"/>
          <p:nvPr/>
        </p:nvSpPr>
        <p:spPr>
          <a:xfrm rot="0">
            <a:off x="1028700" y="3948187"/>
            <a:ext cx="7288614" cy="2174875"/>
          </a:xfrm>
          <a:prstGeom prst="rect">
            <a:avLst/>
          </a:prstGeom>
        </p:spPr>
        <p:txBody>
          <a:bodyPr anchor="t" rtlCol="false" tIns="0" lIns="0" bIns="0" rIns="0">
            <a:spAutoFit/>
          </a:bodyPr>
          <a:lstStyle/>
          <a:p>
            <a:pPr algn="l">
              <a:lnSpc>
                <a:spcPts val="3499"/>
              </a:lnSpc>
            </a:pPr>
            <a:r>
              <a:rPr lang="en-US" sz="2499">
                <a:solidFill>
                  <a:srgbClr val="16161C"/>
                </a:solidFill>
                <a:latin typeface="Red Hat Display"/>
                <a:ea typeface="Red Hat Display"/>
                <a:cs typeface="Red Hat Display"/>
                <a:sym typeface="Red Hat Display"/>
              </a:rPr>
              <a:t>Large Langu</a:t>
            </a:r>
            <a:r>
              <a:rPr lang="en-US" sz="2499">
                <a:solidFill>
                  <a:srgbClr val="16161C"/>
                </a:solidFill>
                <a:latin typeface="Red Hat Display"/>
                <a:ea typeface="Red Hat Display"/>
                <a:cs typeface="Red Hat Display"/>
                <a:sym typeface="Red Hat Display"/>
              </a:rPr>
              <a:t>age Models (LLMs) predict the most likely next word based on prior words — like super-powered autocomplete — but trained on trillions of examples.</a:t>
            </a:r>
          </a:p>
          <a:p>
            <a:pPr algn="l">
              <a:lnSpc>
                <a:spcPts val="3499"/>
              </a:lnSpc>
            </a:pPr>
          </a:p>
        </p:txBody>
      </p:sp>
      <p:sp>
        <p:nvSpPr>
          <p:cNvPr name="TextBox 9" id="9"/>
          <p:cNvSpPr txBox="true"/>
          <p:nvPr/>
        </p:nvSpPr>
        <p:spPr>
          <a:xfrm rot="0">
            <a:off x="860669" y="6485013"/>
            <a:ext cx="8128843" cy="379730"/>
          </a:xfrm>
          <a:prstGeom prst="rect">
            <a:avLst/>
          </a:prstGeom>
        </p:spPr>
        <p:txBody>
          <a:bodyPr anchor="t" rtlCol="false" tIns="0" lIns="0" bIns="0" rIns="0">
            <a:spAutoFit/>
          </a:bodyPr>
          <a:lstStyle/>
          <a:p>
            <a:pPr algn="l">
              <a:lnSpc>
                <a:spcPts val="3219"/>
              </a:lnSpc>
            </a:pPr>
            <a:r>
              <a:rPr lang="en-US" b="true" sz="2299" spc="689">
                <a:solidFill>
                  <a:srgbClr val="315962"/>
                </a:solidFill>
                <a:latin typeface="Red Hat Display Bold"/>
                <a:ea typeface="Red Hat Display Bold"/>
                <a:cs typeface="Red Hat Display Bold"/>
                <a:sym typeface="Red Hat Display Bold"/>
              </a:rPr>
              <a:t>WHAT MAKES A CHAT MODEL ‘THINK’</a:t>
            </a:r>
          </a:p>
        </p:txBody>
      </p:sp>
      <p:sp>
        <p:nvSpPr>
          <p:cNvPr name="TextBox 10" id="10"/>
          <p:cNvSpPr txBox="true"/>
          <p:nvPr/>
        </p:nvSpPr>
        <p:spPr>
          <a:xfrm rot="0">
            <a:off x="860669" y="7083425"/>
            <a:ext cx="7288614" cy="1298575"/>
          </a:xfrm>
          <a:prstGeom prst="rect">
            <a:avLst/>
          </a:prstGeom>
        </p:spPr>
        <p:txBody>
          <a:bodyPr anchor="t" rtlCol="false" tIns="0" lIns="0" bIns="0" rIns="0">
            <a:spAutoFit/>
          </a:bodyPr>
          <a:lstStyle/>
          <a:p>
            <a:pPr algn="l">
              <a:lnSpc>
                <a:spcPts val="3499"/>
              </a:lnSpc>
            </a:pPr>
            <a:r>
              <a:rPr lang="en-US" sz="2499">
                <a:solidFill>
                  <a:srgbClr val="16161C"/>
                </a:solidFill>
                <a:latin typeface="Red Hat Display"/>
                <a:ea typeface="Red Hat Display"/>
                <a:cs typeface="Red Hat Display"/>
                <a:sym typeface="Red Hat Display"/>
              </a:rPr>
              <a:t>User Inpu</a:t>
            </a:r>
            <a:r>
              <a:rPr lang="en-US" sz="2499">
                <a:solidFill>
                  <a:srgbClr val="16161C"/>
                </a:solidFill>
                <a:latin typeface="Red Hat Display"/>
                <a:ea typeface="Red Hat Display"/>
                <a:cs typeface="Red Hat Display"/>
                <a:sym typeface="Red Hat Display"/>
              </a:rPr>
              <a:t>t → Model Reasoning → Text Response</a:t>
            </a:r>
          </a:p>
          <a:p>
            <a:pPr algn="l">
              <a:lnSpc>
                <a:spcPts val="3499"/>
              </a:lnSpc>
            </a:pPr>
          </a:p>
          <a:p>
            <a:pPr algn="l">
              <a:lnSpc>
                <a:spcPts val="349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sp>
        <p:nvSpPr>
          <p:cNvPr name="Freeform 2" id="2"/>
          <p:cNvSpPr/>
          <p:nvPr/>
        </p:nvSpPr>
        <p:spPr>
          <a:xfrm flipH="false" flipV="false" rot="0">
            <a:off x="841584" y="2365653"/>
            <a:ext cx="13647989" cy="7165194"/>
          </a:xfrm>
          <a:custGeom>
            <a:avLst/>
            <a:gdLst/>
            <a:ahLst/>
            <a:cxnLst/>
            <a:rect r="r" b="b" t="t" l="l"/>
            <a:pathLst>
              <a:path h="7165194" w="13647989">
                <a:moveTo>
                  <a:pt x="0" y="0"/>
                </a:moveTo>
                <a:lnTo>
                  <a:pt x="13647988" y="0"/>
                </a:lnTo>
                <a:lnTo>
                  <a:pt x="13647988" y="7165194"/>
                </a:lnTo>
                <a:lnTo>
                  <a:pt x="0" y="7165194"/>
                </a:lnTo>
                <a:lnTo>
                  <a:pt x="0" y="0"/>
                </a:lnTo>
                <a:close/>
              </a:path>
            </a:pathLst>
          </a:custGeom>
          <a:blipFill>
            <a:blip r:embed="rId2"/>
            <a:stretch>
              <a:fillRect l="0" t="0" r="0" b="0"/>
            </a:stretch>
          </a:blipFill>
        </p:spPr>
      </p:sp>
      <p:sp>
        <p:nvSpPr>
          <p:cNvPr name="TextBox 3" id="3"/>
          <p:cNvSpPr txBox="true"/>
          <p:nvPr/>
        </p:nvSpPr>
        <p:spPr>
          <a:xfrm rot="0">
            <a:off x="841584" y="1554087"/>
            <a:ext cx="1575130" cy="714433"/>
          </a:xfrm>
          <a:prstGeom prst="rect">
            <a:avLst/>
          </a:prstGeom>
        </p:spPr>
        <p:txBody>
          <a:bodyPr anchor="t" rtlCol="false" tIns="0" lIns="0" bIns="0" rIns="0">
            <a:spAutoFit/>
          </a:bodyPr>
          <a:lstStyle/>
          <a:p>
            <a:pPr algn="l">
              <a:lnSpc>
                <a:spcPts val="5898"/>
              </a:lnSpc>
            </a:pPr>
            <a:r>
              <a:rPr lang="en-US" sz="4212">
                <a:solidFill>
                  <a:srgbClr val="3E2750"/>
                </a:solidFill>
                <a:latin typeface="Playfair Display"/>
                <a:ea typeface="Playfair Display"/>
                <a:cs typeface="Playfair Display"/>
                <a:sym typeface="Playfair Display"/>
              </a:rPr>
              <a:t>DEMO</a:t>
            </a:r>
          </a:p>
        </p:txBody>
      </p:sp>
      <p:sp>
        <p:nvSpPr>
          <p:cNvPr name="TextBox 4" id="4"/>
          <p:cNvSpPr txBox="true"/>
          <p:nvPr/>
        </p:nvSpPr>
        <p:spPr>
          <a:xfrm rot="0">
            <a:off x="841584" y="9580356"/>
            <a:ext cx="7288614" cy="422275"/>
          </a:xfrm>
          <a:prstGeom prst="rect">
            <a:avLst/>
          </a:prstGeom>
        </p:spPr>
        <p:txBody>
          <a:bodyPr anchor="t" rtlCol="false" tIns="0" lIns="0" bIns="0" rIns="0">
            <a:spAutoFit/>
          </a:bodyPr>
          <a:lstStyle/>
          <a:p>
            <a:pPr algn="l">
              <a:lnSpc>
                <a:spcPts val="3499"/>
              </a:lnSpc>
            </a:pPr>
            <a:r>
              <a:rPr lang="en-US" sz="2499">
                <a:solidFill>
                  <a:srgbClr val="16161C"/>
                </a:solidFill>
                <a:latin typeface="Red Hat Display"/>
                <a:ea typeface="Red Hat Display"/>
                <a:cs typeface="Red Hat Display"/>
                <a:sym typeface="Red Hat Display"/>
              </a:rPr>
              <a:t>Inpu</a:t>
            </a:r>
            <a:r>
              <a:rPr lang="en-US" sz="2499">
                <a:solidFill>
                  <a:srgbClr val="16161C"/>
                </a:solidFill>
                <a:latin typeface="Red Hat Display"/>
                <a:ea typeface="Red Hat Display"/>
                <a:cs typeface="Red Hat Display"/>
                <a:sym typeface="Red Hat Display"/>
              </a:rPr>
              <a:t>t box → Gemini node → text output node.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sp>
        <p:nvSpPr>
          <p:cNvPr name="Freeform 2" id="2"/>
          <p:cNvSpPr/>
          <p:nvPr/>
        </p:nvSpPr>
        <p:spPr>
          <a:xfrm flipH="false" flipV="false" rot="0">
            <a:off x="803413" y="3948884"/>
            <a:ext cx="8743570" cy="5825403"/>
          </a:xfrm>
          <a:custGeom>
            <a:avLst/>
            <a:gdLst/>
            <a:ahLst/>
            <a:cxnLst/>
            <a:rect r="r" b="b" t="t" l="l"/>
            <a:pathLst>
              <a:path h="5825403" w="8743570">
                <a:moveTo>
                  <a:pt x="0" y="0"/>
                </a:moveTo>
                <a:lnTo>
                  <a:pt x="8743569" y="0"/>
                </a:lnTo>
                <a:lnTo>
                  <a:pt x="8743569" y="5825403"/>
                </a:lnTo>
                <a:lnTo>
                  <a:pt x="0" y="5825403"/>
                </a:lnTo>
                <a:lnTo>
                  <a:pt x="0" y="0"/>
                </a:lnTo>
                <a:close/>
              </a:path>
            </a:pathLst>
          </a:custGeom>
          <a:blipFill>
            <a:blip r:embed="rId2"/>
            <a:stretch>
              <a:fillRect l="0" t="0" r="0" b="0"/>
            </a:stretch>
          </a:blipFill>
        </p:spPr>
      </p:sp>
      <p:sp>
        <p:nvSpPr>
          <p:cNvPr name="TextBox 3" id="3"/>
          <p:cNvSpPr txBox="true"/>
          <p:nvPr/>
        </p:nvSpPr>
        <p:spPr>
          <a:xfrm rot="0">
            <a:off x="803413" y="952500"/>
            <a:ext cx="2579371" cy="714433"/>
          </a:xfrm>
          <a:prstGeom prst="rect">
            <a:avLst/>
          </a:prstGeom>
        </p:spPr>
        <p:txBody>
          <a:bodyPr anchor="t" rtlCol="false" tIns="0" lIns="0" bIns="0" rIns="0">
            <a:spAutoFit/>
          </a:bodyPr>
          <a:lstStyle/>
          <a:p>
            <a:pPr algn="l">
              <a:lnSpc>
                <a:spcPts val="5898"/>
              </a:lnSpc>
            </a:pPr>
            <a:r>
              <a:rPr lang="en-US" sz="4212">
                <a:solidFill>
                  <a:srgbClr val="3E2750"/>
                </a:solidFill>
                <a:latin typeface="Playfair Display"/>
                <a:ea typeface="Playfair Display"/>
                <a:cs typeface="Playfair Display"/>
                <a:sym typeface="Playfair Display"/>
              </a:rPr>
              <a:t>Key Terms</a:t>
            </a:r>
          </a:p>
        </p:txBody>
      </p:sp>
      <p:sp>
        <p:nvSpPr>
          <p:cNvPr name="TextBox 4" id="4"/>
          <p:cNvSpPr txBox="true"/>
          <p:nvPr/>
        </p:nvSpPr>
        <p:spPr>
          <a:xfrm rot="0">
            <a:off x="803413" y="2107681"/>
            <a:ext cx="2096393" cy="379730"/>
          </a:xfrm>
          <a:prstGeom prst="rect">
            <a:avLst/>
          </a:prstGeom>
        </p:spPr>
        <p:txBody>
          <a:bodyPr anchor="t" rtlCol="false" tIns="0" lIns="0" bIns="0" rIns="0">
            <a:spAutoFit/>
          </a:bodyPr>
          <a:lstStyle/>
          <a:p>
            <a:pPr algn="l">
              <a:lnSpc>
                <a:spcPts val="3219"/>
              </a:lnSpc>
            </a:pPr>
            <a:r>
              <a:rPr lang="en-US" b="true" sz="2299" spc="689">
                <a:solidFill>
                  <a:srgbClr val="315962"/>
                </a:solidFill>
                <a:latin typeface="Red Hat Display Bold"/>
                <a:ea typeface="Red Hat Display Bold"/>
                <a:cs typeface="Red Hat Display Bold"/>
                <a:sym typeface="Red Hat Display Bold"/>
              </a:rPr>
              <a:t>AI AGENT</a:t>
            </a:r>
          </a:p>
        </p:txBody>
      </p:sp>
      <p:sp>
        <p:nvSpPr>
          <p:cNvPr name="TextBox 5" id="5"/>
          <p:cNvSpPr txBox="true"/>
          <p:nvPr/>
        </p:nvSpPr>
        <p:spPr>
          <a:xfrm rot="0">
            <a:off x="803413" y="2612209"/>
            <a:ext cx="15819793" cy="1298575"/>
          </a:xfrm>
          <a:prstGeom prst="rect">
            <a:avLst/>
          </a:prstGeom>
        </p:spPr>
        <p:txBody>
          <a:bodyPr anchor="t" rtlCol="false" tIns="0" lIns="0" bIns="0" rIns="0">
            <a:spAutoFit/>
          </a:bodyPr>
          <a:lstStyle/>
          <a:p>
            <a:pPr algn="l">
              <a:lnSpc>
                <a:spcPts val="3499"/>
              </a:lnSpc>
            </a:pPr>
            <a:r>
              <a:rPr lang="en-US" sz="2499">
                <a:solidFill>
                  <a:srgbClr val="16161C"/>
                </a:solidFill>
                <a:latin typeface="Red Hat Display"/>
                <a:ea typeface="Red Hat Display"/>
                <a:cs typeface="Red Hat Display"/>
                <a:sym typeface="Red Hat Display"/>
              </a:rPr>
              <a:t>An AI A</a:t>
            </a:r>
            <a:r>
              <a:rPr lang="en-US" sz="2499">
                <a:solidFill>
                  <a:srgbClr val="16161C"/>
                </a:solidFill>
                <a:latin typeface="Red Hat Display"/>
                <a:ea typeface="Red Hat Display"/>
                <a:cs typeface="Red Hat Display"/>
                <a:sym typeface="Red Hat Display"/>
              </a:rPr>
              <a:t>gent is an intelligent system that can understand, reason, and take action on your behalf — not just answer questions. An AI agent uses AI models (like Gemini or GPT-4) plus connected tools and data to think, decide, and do things — like send emails, summarize notes, or speak to users.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sp>
        <p:nvSpPr>
          <p:cNvPr name="Freeform 2" id="2"/>
          <p:cNvSpPr/>
          <p:nvPr/>
        </p:nvSpPr>
        <p:spPr>
          <a:xfrm flipH="false" flipV="false" rot="0">
            <a:off x="803413" y="4207557"/>
            <a:ext cx="4582015" cy="4582015"/>
          </a:xfrm>
          <a:custGeom>
            <a:avLst/>
            <a:gdLst/>
            <a:ahLst/>
            <a:cxnLst/>
            <a:rect r="r" b="b" t="t" l="l"/>
            <a:pathLst>
              <a:path h="4582015" w="4582015">
                <a:moveTo>
                  <a:pt x="0" y="0"/>
                </a:moveTo>
                <a:lnTo>
                  <a:pt x="4582015" y="0"/>
                </a:lnTo>
                <a:lnTo>
                  <a:pt x="4582015" y="4582015"/>
                </a:lnTo>
                <a:lnTo>
                  <a:pt x="0" y="4582015"/>
                </a:lnTo>
                <a:lnTo>
                  <a:pt x="0" y="0"/>
                </a:lnTo>
                <a:close/>
              </a:path>
            </a:pathLst>
          </a:custGeom>
          <a:blipFill>
            <a:blip r:embed="rId2"/>
            <a:stretch>
              <a:fillRect l="0" t="0" r="0" b="0"/>
            </a:stretch>
          </a:blipFill>
        </p:spPr>
      </p:sp>
      <p:sp>
        <p:nvSpPr>
          <p:cNvPr name="TextBox 3" id="3"/>
          <p:cNvSpPr txBox="true"/>
          <p:nvPr/>
        </p:nvSpPr>
        <p:spPr>
          <a:xfrm rot="0">
            <a:off x="803413" y="952500"/>
            <a:ext cx="2579371" cy="714433"/>
          </a:xfrm>
          <a:prstGeom prst="rect">
            <a:avLst/>
          </a:prstGeom>
        </p:spPr>
        <p:txBody>
          <a:bodyPr anchor="t" rtlCol="false" tIns="0" lIns="0" bIns="0" rIns="0">
            <a:spAutoFit/>
          </a:bodyPr>
          <a:lstStyle/>
          <a:p>
            <a:pPr algn="l">
              <a:lnSpc>
                <a:spcPts val="5898"/>
              </a:lnSpc>
            </a:pPr>
            <a:r>
              <a:rPr lang="en-US" sz="4212">
                <a:solidFill>
                  <a:srgbClr val="3E2750"/>
                </a:solidFill>
                <a:latin typeface="Playfair Display"/>
                <a:ea typeface="Playfair Display"/>
                <a:cs typeface="Playfair Display"/>
                <a:sym typeface="Playfair Display"/>
              </a:rPr>
              <a:t>Key Terms</a:t>
            </a:r>
          </a:p>
        </p:txBody>
      </p:sp>
      <p:sp>
        <p:nvSpPr>
          <p:cNvPr name="TextBox 4" id="4"/>
          <p:cNvSpPr txBox="true"/>
          <p:nvPr/>
        </p:nvSpPr>
        <p:spPr>
          <a:xfrm rot="0">
            <a:off x="803413" y="2107681"/>
            <a:ext cx="1185342" cy="379730"/>
          </a:xfrm>
          <a:prstGeom prst="rect">
            <a:avLst/>
          </a:prstGeom>
        </p:spPr>
        <p:txBody>
          <a:bodyPr anchor="t" rtlCol="false" tIns="0" lIns="0" bIns="0" rIns="0">
            <a:spAutoFit/>
          </a:bodyPr>
          <a:lstStyle/>
          <a:p>
            <a:pPr algn="l">
              <a:lnSpc>
                <a:spcPts val="3219"/>
              </a:lnSpc>
            </a:pPr>
            <a:r>
              <a:rPr lang="en-US" b="true" sz="2299" spc="689">
                <a:solidFill>
                  <a:srgbClr val="315962"/>
                </a:solidFill>
                <a:latin typeface="Red Hat Display Bold"/>
                <a:ea typeface="Red Hat Display Bold"/>
                <a:cs typeface="Red Hat Display Bold"/>
                <a:sym typeface="Red Hat Display Bold"/>
              </a:rPr>
              <a:t>API’S</a:t>
            </a:r>
          </a:p>
        </p:txBody>
      </p:sp>
      <p:sp>
        <p:nvSpPr>
          <p:cNvPr name="TextBox 5" id="5"/>
          <p:cNvSpPr txBox="true"/>
          <p:nvPr/>
        </p:nvSpPr>
        <p:spPr>
          <a:xfrm rot="0">
            <a:off x="803413" y="2612209"/>
            <a:ext cx="15819793" cy="1298575"/>
          </a:xfrm>
          <a:prstGeom prst="rect">
            <a:avLst/>
          </a:prstGeom>
        </p:spPr>
        <p:txBody>
          <a:bodyPr anchor="t" rtlCol="false" tIns="0" lIns="0" bIns="0" rIns="0">
            <a:spAutoFit/>
          </a:bodyPr>
          <a:lstStyle/>
          <a:p>
            <a:pPr algn="l">
              <a:lnSpc>
                <a:spcPts val="3499"/>
              </a:lnSpc>
            </a:pPr>
            <a:r>
              <a:rPr lang="en-US" sz="2499">
                <a:solidFill>
                  <a:srgbClr val="16161C"/>
                </a:solidFill>
                <a:latin typeface="Red Hat Display"/>
                <a:ea typeface="Red Hat Display"/>
                <a:cs typeface="Red Hat Display"/>
                <a:sym typeface="Red Hat Display"/>
              </a:rPr>
              <a:t>An API — short for Application Pro</a:t>
            </a:r>
            <a:r>
              <a:rPr lang="en-US" sz="2499">
                <a:solidFill>
                  <a:srgbClr val="16161C"/>
                </a:solidFill>
                <a:latin typeface="Red Hat Display"/>
                <a:ea typeface="Red Hat Display"/>
                <a:cs typeface="Red Hat Display"/>
                <a:sym typeface="Red Hat Display"/>
              </a:rPr>
              <a:t>gramming Interface — is a way for two different apps or systems to talk to each other and share information automatically.An API is like a messenger that delivers requests and brings back results between different software tools.</a:t>
            </a:r>
          </a:p>
        </p:txBody>
      </p:sp>
      <p:sp>
        <p:nvSpPr>
          <p:cNvPr name="TextBox 6" id="6"/>
          <p:cNvSpPr txBox="true"/>
          <p:nvPr/>
        </p:nvSpPr>
        <p:spPr>
          <a:xfrm rot="0">
            <a:off x="1028700" y="8941696"/>
            <a:ext cx="15753879" cy="557007"/>
          </a:xfrm>
          <a:prstGeom prst="rect">
            <a:avLst/>
          </a:prstGeom>
        </p:spPr>
        <p:txBody>
          <a:bodyPr anchor="t" rtlCol="false" tIns="0" lIns="0" bIns="0" rIns="0">
            <a:spAutoFit/>
          </a:bodyPr>
          <a:lstStyle/>
          <a:p>
            <a:pPr algn="l">
              <a:lnSpc>
                <a:spcPts val="4425"/>
              </a:lnSpc>
              <a:spcBef>
                <a:spcPct val="0"/>
              </a:spcBef>
            </a:pPr>
            <a:r>
              <a:rPr lang="en-US" sz="3160">
                <a:solidFill>
                  <a:srgbClr val="3E2750"/>
                </a:solidFill>
                <a:latin typeface="Raleway"/>
                <a:ea typeface="Raleway"/>
                <a:cs typeface="Raleway"/>
                <a:sym typeface="Raleway"/>
              </a:rPr>
              <a:t>Take-Home: Sign up for Google cloud console and create API keys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5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976953" y="1607116"/>
            <a:ext cx="14334093" cy="6962835"/>
            <a:chOff x="0" y="0"/>
            <a:chExt cx="3775234" cy="1833833"/>
          </a:xfrm>
        </p:grpSpPr>
        <p:sp>
          <p:nvSpPr>
            <p:cNvPr name="Freeform 5" id="5"/>
            <p:cNvSpPr/>
            <p:nvPr/>
          </p:nvSpPr>
          <p:spPr>
            <a:xfrm flipH="false" flipV="false" rot="0">
              <a:off x="0" y="0"/>
              <a:ext cx="3775234" cy="1833833"/>
            </a:xfrm>
            <a:custGeom>
              <a:avLst/>
              <a:gdLst/>
              <a:ahLst/>
              <a:cxnLst/>
              <a:rect r="r" b="b" t="t" l="l"/>
              <a:pathLst>
                <a:path h="1833833" w="3775234">
                  <a:moveTo>
                    <a:pt x="0" y="0"/>
                  </a:moveTo>
                  <a:lnTo>
                    <a:pt x="3775234" y="0"/>
                  </a:lnTo>
                  <a:lnTo>
                    <a:pt x="3775234" y="1833833"/>
                  </a:lnTo>
                  <a:lnTo>
                    <a:pt x="0" y="1833833"/>
                  </a:lnTo>
                  <a:close/>
                </a:path>
              </a:pathLst>
            </a:custGeom>
            <a:solidFill>
              <a:srgbClr val="3E2750"/>
            </a:solidFill>
            <a:ln w="76200" cap="sq">
              <a:solidFill>
                <a:srgbClr val="EBE7D7"/>
              </a:solidFill>
              <a:prstDash val="solid"/>
              <a:miter/>
            </a:ln>
          </p:spPr>
        </p:sp>
        <p:sp>
          <p:nvSpPr>
            <p:cNvPr name="TextBox 6" id="6"/>
            <p:cNvSpPr txBox="true"/>
            <p:nvPr/>
          </p:nvSpPr>
          <p:spPr>
            <a:xfrm>
              <a:off x="0" y="-38100"/>
              <a:ext cx="3775234" cy="187193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4635287" y="2784370"/>
            <a:ext cx="9172179" cy="2727326"/>
          </a:xfrm>
          <a:prstGeom prst="rect">
            <a:avLst/>
          </a:prstGeom>
        </p:spPr>
        <p:txBody>
          <a:bodyPr anchor="t" rtlCol="false" tIns="0" lIns="0" bIns="0" rIns="0">
            <a:spAutoFit/>
          </a:bodyPr>
          <a:lstStyle/>
          <a:p>
            <a:pPr algn="ctr">
              <a:lnSpc>
                <a:spcPts val="22399"/>
              </a:lnSpc>
            </a:pPr>
            <a:r>
              <a:rPr lang="en-US" sz="15999">
                <a:solidFill>
                  <a:srgbClr val="EBE7D7"/>
                </a:solidFill>
                <a:latin typeface="Playfair Display"/>
                <a:ea typeface="Playfair Display"/>
                <a:cs typeface="Playfair Display"/>
                <a:sym typeface="Playfair Display"/>
              </a:rPr>
              <a:t>Questions</a:t>
            </a:r>
          </a:p>
        </p:txBody>
      </p:sp>
      <p:sp>
        <p:nvSpPr>
          <p:cNvPr name="TextBox 8" id="8"/>
          <p:cNvSpPr txBox="true"/>
          <p:nvPr/>
        </p:nvSpPr>
        <p:spPr>
          <a:xfrm rot="0">
            <a:off x="5982635" y="5843551"/>
            <a:ext cx="6589613" cy="580390"/>
          </a:xfrm>
          <a:prstGeom prst="rect">
            <a:avLst/>
          </a:prstGeom>
        </p:spPr>
        <p:txBody>
          <a:bodyPr anchor="t" rtlCol="false" tIns="0" lIns="0" bIns="0" rIns="0">
            <a:spAutoFit/>
          </a:bodyPr>
          <a:lstStyle/>
          <a:p>
            <a:pPr algn="ctr">
              <a:lnSpc>
                <a:spcPts val="4759"/>
              </a:lnSpc>
            </a:pPr>
            <a:r>
              <a:rPr lang="en-US" sz="3399">
                <a:solidFill>
                  <a:srgbClr val="EBE7D7"/>
                </a:solidFill>
                <a:latin typeface="Red Hat Display"/>
                <a:ea typeface="Red Hat Display"/>
                <a:cs typeface="Red Hat Display"/>
                <a:sym typeface="Red Hat Display"/>
              </a:rPr>
              <a:t>Type your question in the chat box</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sp>
        <p:nvSpPr>
          <p:cNvPr name="TextBox 2" id="2"/>
          <p:cNvSpPr txBox="true"/>
          <p:nvPr/>
        </p:nvSpPr>
        <p:spPr>
          <a:xfrm rot="0">
            <a:off x="803413" y="952500"/>
            <a:ext cx="2579371" cy="714433"/>
          </a:xfrm>
          <a:prstGeom prst="rect">
            <a:avLst/>
          </a:prstGeom>
        </p:spPr>
        <p:txBody>
          <a:bodyPr anchor="t" rtlCol="false" tIns="0" lIns="0" bIns="0" rIns="0">
            <a:spAutoFit/>
          </a:bodyPr>
          <a:lstStyle/>
          <a:p>
            <a:pPr algn="l">
              <a:lnSpc>
                <a:spcPts val="5898"/>
              </a:lnSpc>
            </a:pPr>
            <a:r>
              <a:rPr lang="en-US" sz="4212">
                <a:solidFill>
                  <a:srgbClr val="3E2750"/>
                </a:solidFill>
                <a:latin typeface="Playfair Display"/>
                <a:ea typeface="Playfair Display"/>
                <a:cs typeface="Playfair Display"/>
                <a:sym typeface="Playfair Display"/>
              </a:rPr>
              <a:t>Key Terms</a:t>
            </a:r>
          </a:p>
        </p:txBody>
      </p:sp>
      <p:sp>
        <p:nvSpPr>
          <p:cNvPr name="TextBox 3" id="3"/>
          <p:cNvSpPr txBox="true"/>
          <p:nvPr/>
        </p:nvSpPr>
        <p:spPr>
          <a:xfrm rot="0">
            <a:off x="803413" y="2107681"/>
            <a:ext cx="885379" cy="379730"/>
          </a:xfrm>
          <a:prstGeom prst="rect">
            <a:avLst/>
          </a:prstGeom>
        </p:spPr>
        <p:txBody>
          <a:bodyPr anchor="t" rtlCol="false" tIns="0" lIns="0" bIns="0" rIns="0">
            <a:spAutoFit/>
          </a:bodyPr>
          <a:lstStyle/>
          <a:p>
            <a:pPr algn="l">
              <a:lnSpc>
                <a:spcPts val="3219"/>
              </a:lnSpc>
            </a:pPr>
            <a:r>
              <a:rPr lang="en-US" b="true" sz="2299" spc="689">
                <a:solidFill>
                  <a:srgbClr val="315962"/>
                </a:solidFill>
                <a:latin typeface="Red Hat Display Bold"/>
                <a:ea typeface="Red Hat Display Bold"/>
                <a:cs typeface="Red Hat Display Bold"/>
                <a:sym typeface="Red Hat Display Bold"/>
              </a:rPr>
              <a:t>N8N</a:t>
            </a:r>
          </a:p>
        </p:txBody>
      </p:sp>
      <p:sp>
        <p:nvSpPr>
          <p:cNvPr name="TextBox 4" id="4"/>
          <p:cNvSpPr txBox="true"/>
          <p:nvPr/>
        </p:nvSpPr>
        <p:spPr>
          <a:xfrm rot="0">
            <a:off x="803413" y="2764892"/>
            <a:ext cx="15819793" cy="860425"/>
          </a:xfrm>
          <a:prstGeom prst="rect">
            <a:avLst/>
          </a:prstGeom>
        </p:spPr>
        <p:txBody>
          <a:bodyPr anchor="t" rtlCol="false" tIns="0" lIns="0" bIns="0" rIns="0">
            <a:spAutoFit/>
          </a:bodyPr>
          <a:lstStyle/>
          <a:p>
            <a:pPr algn="l">
              <a:lnSpc>
                <a:spcPts val="3499"/>
              </a:lnSpc>
            </a:pPr>
            <a:r>
              <a:rPr lang="en-US" sz="2499">
                <a:solidFill>
                  <a:srgbClr val="16161C"/>
                </a:solidFill>
                <a:latin typeface="Red Hat Display"/>
                <a:ea typeface="Red Hat Display"/>
                <a:cs typeface="Red Hat Display"/>
                <a:sym typeface="Red Hat Display"/>
              </a:rPr>
              <a:t>n8n (pronounced “n-eight-n”) is a no-code automation </a:t>
            </a:r>
            <a:r>
              <a:rPr lang="en-US" sz="2499">
                <a:solidFill>
                  <a:srgbClr val="16161C"/>
                </a:solidFill>
                <a:latin typeface="Red Hat Display"/>
                <a:ea typeface="Red Hat Display"/>
                <a:cs typeface="Red Hat Display"/>
                <a:sym typeface="Red Hat Display"/>
              </a:rPr>
              <a:t>and integration platform that lets you connect different apps, APIs, and AI tools together to create automated workflows — without writing code.</a:t>
            </a:r>
          </a:p>
        </p:txBody>
      </p:sp>
      <p:sp>
        <p:nvSpPr>
          <p:cNvPr name="Freeform 5" id="5"/>
          <p:cNvSpPr/>
          <p:nvPr/>
        </p:nvSpPr>
        <p:spPr>
          <a:xfrm flipH="false" flipV="false" rot="0">
            <a:off x="803413" y="3625317"/>
            <a:ext cx="13647989" cy="7165194"/>
          </a:xfrm>
          <a:custGeom>
            <a:avLst/>
            <a:gdLst/>
            <a:ahLst/>
            <a:cxnLst/>
            <a:rect r="r" b="b" t="t" l="l"/>
            <a:pathLst>
              <a:path h="7165194" w="13647989">
                <a:moveTo>
                  <a:pt x="0" y="0"/>
                </a:moveTo>
                <a:lnTo>
                  <a:pt x="13647988" y="0"/>
                </a:lnTo>
                <a:lnTo>
                  <a:pt x="13647988" y="7165194"/>
                </a:lnTo>
                <a:lnTo>
                  <a:pt x="0" y="7165194"/>
                </a:lnTo>
                <a:lnTo>
                  <a:pt x="0" y="0"/>
                </a:lnTo>
                <a:close/>
              </a:path>
            </a:pathLst>
          </a:custGeom>
          <a:blipFill>
            <a:blip r:embed="rId2"/>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10800000">
            <a:off x="0" y="0"/>
            <a:ext cx="18288000" cy="10287000"/>
            <a:chOff x="0" y="0"/>
            <a:chExt cx="24384000" cy="13716000"/>
          </a:xfrm>
        </p:grpSpPr>
        <p:pic>
          <p:nvPicPr>
            <p:cNvPr name="Picture 3" id="3"/>
            <p:cNvPicPr>
              <a:picLocks noChangeAspect="true"/>
            </p:cNvPicPr>
            <p:nvPr/>
          </p:nvPicPr>
          <p:blipFill>
            <a:blip r:embed="rId2">
              <a:alphaModFix amt="29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028700" y="3610828"/>
            <a:ext cx="7504405" cy="4719689"/>
            <a:chOff x="0" y="0"/>
            <a:chExt cx="2538527" cy="1596537"/>
          </a:xfrm>
        </p:grpSpPr>
        <p:sp>
          <p:nvSpPr>
            <p:cNvPr name="Freeform 5" id="5"/>
            <p:cNvSpPr/>
            <p:nvPr/>
          </p:nvSpPr>
          <p:spPr>
            <a:xfrm flipH="false" flipV="false" rot="0">
              <a:off x="0" y="0"/>
              <a:ext cx="2538527" cy="1596537"/>
            </a:xfrm>
            <a:custGeom>
              <a:avLst/>
              <a:gdLst/>
              <a:ahLst/>
              <a:cxnLst/>
              <a:rect r="r" b="b" t="t" l="l"/>
              <a:pathLst>
                <a:path h="1596537" w="2538527">
                  <a:moveTo>
                    <a:pt x="0" y="0"/>
                  </a:moveTo>
                  <a:lnTo>
                    <a:pt x="2538527" y="0"/>
                  </a:lnTo>
                  <a:lnTo>
                    <a:pt x="2538527" y="1596537"/>
                  </a:lnTo>
                  <a:lnTo>
                    <a:pt x="0" y="1596537"/>
                  </a:lnTo>
                  <a:close/>
                </a:path>
              </a:pathLst>
            </a:custGeom>
            <a:solidFill>
              <a:srgbClr val="EBE7D7">
                <a:alpha val="84706"/>
              </a:srgbClr>
            </a:solidFill>
          </p:spPr>
        </p:sp>
      </p:grpSp>
      <p:sp>
        <p:nvSpPr>
          <p:cNvPr name="Freeform 6" id="6"/>
          <p:cNvSpPr/>
          <p:nvPr/>
        </p:nvSpPr>
        <p:spPr>
          <a:xfrm flipH="false" flipV="false" rot="0">
            <a:off x="1633558" y="4747174"/>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657032" y="3610828"/>
            <a:ext cx="7125547" cy="4719689"/>
            <a:chOff x="0" y="0"/>
            <a:chExt cx="2410370" cy="1596537"/>
          </a:xfrm>
        </p:grpSpPr>
        <p:sp>
          <p:nvSpPr>
            <p:cNvPr name="Freeform 8" id="8"/>
            <p:cNvSpPr/>
            <p:nvPr/>
          </p:nvSpPr>
          <p:spPr>
            <a:xfrm flipH="false" flipV="false" rot="0">
              <a:off x="0" y="0"/>
              <a:ext cx="2410370" cy="1596537"/>
            </a:xfrm>
            <a:custGeom>
              <a:avLst/>
              <a:gdLst/>
              <a:ahLst/>
              <a:cxnLst/>
              <a:rect r="r" b="b" t="t" l="l"/>
              <a:pathLst>
                <a:path h="1596537" w="2410370">
                  <a:moveTo>
                    <a:pt x="0" y="0"/>
                  </a:moveTo>
                  <a:lnTo>
                    <a:pt x="2410370" y="0"/>
                  </a:lnTo>
                  <a:lnTo>
                    <a:pt x="2410370" y="1596537"/>
                  </a:lnTo>
                  <a:lnTo>
                    <a:pt x="0" y="1596537"/>
                  </a:lnTo>
                  <a:close/>
                </a:path>
              </a:pathLst>
            </a:custGeom>
            <a:solidFill>
              <a:srgbClr val="EBE7D7">
                <a:alpha val="84706"/>
              </a:srgbClr>
            </a:solidFill>
          </p:spPr>
        </p:sp>
      </p:grpSp>
      <p:sp>
        <p:nvSpPr>
          <p:cNvPr name="TextBox 9" id="9"/>
          <p:cNvSpPr txBox="true"/>
          <p:nvPr/>
        </p:nvSpPr>
        <p:spPr>
          <a:xfrm rot="0">
            <a:off x="2074281" y="1650322"/>
            <a:ext cx="13883060" cy="1193800"/>
          </a:xfrm>
          <a:prstGeom prst="rect">
            <a:avLst/>
          </a:prstGeom>
        </p:spPr>
        <p:txBody>
          <a:bodyPr anchor="t" rtlCol="false" tIns="0" lIns="0" bIns="0" rIns="0">
            <a:spAutoFit/>
          </a:bodyPr>
          <a:lstStyle/>
          <a:p>
            <a:pPr algn="ctr">
              <a:lnSpc>
                <a:spcPts val="9799"/>
              </a:lnSpc>
            </a:pPr>
            <a:r>
              <a:rPr lang="en-US" sz="6999">
                <a:solidFill>
                  <a:srgbClr val="EBE7D7"/>
                </a:solidFill>
                <a:latin typeface="Playfair Display"/>
                <a:ea typeface="Playfair Display"/>
                <a:cs typeface="Playfair Display"/>
                <a:sym typeface="Playfair Display"/>
              </a:rPr>
              <a:t>SETTING UP YOUR n8n INSTANCE</a:t>
            </a:r>
          </a:p>
        </p:txBody>
      </p:sp>
      <p:sp>
        <p:nvSpPr>
          <p:cNvPr name="TextBox 10" id="10"/>
          <p:cNvSpPr txBox="true"/>
          <p:nvPr/>
        </p:nvSpPr>
        <p:spPr>
          <a:xfrm rot="0">
            <a:off x="9995732" y="3976802"/>
            <a:ext cx="2998068" cy="379730"/>
          </a:xfrm>
          <a:prstGeom prst="rect">
            <a:avLst/>
          </a:prstGeom>
        </p:spPr>
        <p:txBody>
          <a:bodyPr anchor="t" rtlCol="false" tIns="0" lIns="0" bIns="0" rIns="0">
            <a:spAutoFit/>
          </a:bodyPr>
          <a:lstStyle/>
          <a:p>
            <a:pPr algn="l">
              <a:lnSpc>
                <a:spcPts val="3220"/>
              </a:lnSpc>
            </a:pPr>
            <a:r>
              <a:rPr lang="en-US" b="true" sz="2300" spc="690">
                <a:solidFill>
                  <a:srgbClr val="315962"/>
                </a:solidFill>
                <a:latin typeface="Red Hat Display Bold"/>
                <a:ea typeface="Red Hat Display Bold"/>
                <a:cs typeface="Red Hat Display Bold"/>
                <a:sym typeface="Red Hat Display Bold"/>
              </a:rPr>
              <a:t>SELF HOSTED</a:t>
            </a:r>
          </a:p>
        </p:txBody>
      </p:sp>
      <p:sp>
        <p:nvSpPr>
          <p:cNvPr name="TextBox 11" id="11"/>
          <p:cNvSpPr txBox="true"/>
          <p:nvPr/>
        </p:nvSpPr>
        <p:spPr>
          <a:xfrm rot="0">
            <a:off x="2323006" y="4699549"/>
            <a:ext cx="5430687" cy="772795"/>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No maintenance, quick setup, official support, secure by d</a:t>
            </a:r>
            <a:r>
              <a:rPr lang="en-US" sz="2199">
                <a:solidFill>
                  <a:srgbClr val="16161C"/>
                </a:solidFill>
                <a:latin typeface="Raleway"/>
                <a:ea typeface="Raleway"/>
                <a:cs typeface="Raleway"/>
                <a:sym typeface="Raleway"/>
              </a:rPr>
              <a:t>efault.</a:t>
            </a:r>
          </a:p>
        </p:txBody>
      </p:sp>
      <p:sp>
        <p:nvSpPr>
          <p:cNvPr name="TextBox 12" id="12"/>
          <p:cNvSpPr txBox="true"/>
          <p:nvPr/>
        </p:nvSpPr>
        <p:spPr>
          <a:xfrm rot="0">
            <a:off x="10871986" y="4504287"/>
            <a:ext cx="5430687" cy="772795"/>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Full control, custom integrations, on-prem data, flexible scaling.</a:t>
            </a:r>
          </a:p>
        </p:txBody>
      </p:sp>
      <p:sp>
        <p:nvSpPr>
          <p:cNvPr name="Freeform 13" id="13"/>
          <p:cNvSpPr/>
          <p:nvPr/>
        </p:nvSpPr>
        <p:spPr>
          <a:xfrm flipH="false" flipV="false" rot="0">
            <a:off x="10198190" y="4694378"/>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028700" y="8941696"/>
            <a:ext cx="15753879" cy="1118100"/>
          </a:xfrm>
          <a:prstGeom prst="rect">
            <a:avLst/>
          </a:prstGeom>
        </p:spPr>
        <p:txBody>
          <a:bodyPr anchor="t" rtlCol="false" tIns="0" lIns="0" bIns="0" rIns="0">
            <a:spAutoFit/>
          </a:bodyPr>
          <a:lstStyle/>
          <a:p>
            <a:pPr algn="l">
              <a:lnSpc>
                <a:spcPts val="4425"/>
              </a:lnSpc>
              <a:spcBef>
                <a:spcPct val="0"/>
              </a:spcBef>
            </a:pPr>
            <a:r>
              <a:rPr lang="en-US" sz="3160">
                <a:solidFill>
                  <a:srgbClr val="EBE7D7"/>
                </a:solidFill>
                <a:latin typeface="Raleway"/>
                <a:ea typeface="Raleway"/>
                <a:cs typeface="Raleway"/>
                <a:sym typeface="Raleway"/>
              </a:rPr>
              <a:t>Take-Home: Sign up for n8n cloud (rexommended) or configure self hosted environment(instructions will be provided)</a:t>
            </a:r>
          </a:p>
        </p:txBody>
      </p:sp>
      <p:sp>
        <p:nvSpPr>
          <p:cNvPr name="Freeform 15" id="15"/>
          <p:cNvSpPr/>
          <p:nvPr/>
        </p:nvSpPr>
        <p:spPr>
          <a:xfrm flipH="false" flipV="false" rot="0">
            <a:off x="10198190" y="6376667"/>
            <a:ext cx="438519" cy="438519"/>
          </a:xfrm>
          <a:custGeom>
            <a:avLst/>
            <a:gdLst/>
            <a:ahLst/>
            <a:cxnLst/>
            <a:rect r="r" b="b" t="t" l="l"/>
            <a:pathLst>
              <a:path h="438519" w="438519">
                <a:moveTo>
                  <a:pt x="0" y="0"/>
                </a:moveTo>
                <a:lnTo>
                  <a:pt x="438518" y="0"/>
                </a:lnTo>
                <a:lnTo>
                  <a:pt x="438518" y="438518"/>
                </a:lnTo>
                <a:lnTo>
                  <a:pt x="0" y="438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0871986" y="6329042"/>
            <a:ext cx="5430687" cy="772795"/>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Requires server management, technical setup, and manual updates.</a:t>
            </a:r>
          </a:p>
        </p:txBody>
      </p:sp>
      <p:sp>
        <p:nvSpPr>
          <p:cNvPr name="TextBox 17" id="17"/>
          <p:cNvSpPr txBox="true"/>
          <p:nvPr/>
        </p:nvSpPr>
        <p:spPr>
          <a:xfrm rot="0">
            <a:off x="1633558" y="3976802"/>
            <a:ext cx="3400574" cy="379730"/>
          </a:xfrm>
          <a:prstGeom prst="rect">
            <a:avLst/>
          </a:prstGeom>
        </p:spPr>
        <p:txBody>
          <a:bodyPr anchor="t" rtlCol="false" tIns="0" lIns="0" bIns="0" rIns="0">
            <a:spAutoFit/>
          </a:bodyPr>
          <a:lstStyle/>
          <a:p>
            <a:pPr algn="l">
              <a:lnSpc>
                <a:spcPts val="3220"/>
              </a:lnSpc>
            </a:pPr>
            <a:r>
              <a:rPr lang="en-US" b="true" sz="2300" spc="690">
                <a:solidFill>
                  <a:srgbClr val="315962"/>
                </a:solidFill>
                <a:latin typeface="Red Hat Display Bold"/>
                <a:ea typeface="Red Hat Display Bold"/>
                <a:cs typeface="Red Hat Display Bold"/>
                <a:sym typeface="Red Hat Display Bold"/>
              </a:rPr>
              <a:t>CLOUD HOSTED</a:t>
            </a:r>
          </a:p>
        </p:txBody>
      </p:sp>
      <p:sp>
        <p:nvSpPr>
          <p:cNvPr name="Freeform 18" id="18"/>
          <p:cNvSpPr/>
          <p:nvPr/>
        </p:nvSpPr>
        <p:spPr>
          <a:xfrm flipH="false" flipV="false" rot="0">
            <a:off x="1633558" y="6209344"/>
            <a:ext cx="438519" cy="438519"/>
          </a:xfrm>
          <a:custGeom>
            <a:avLst/>
            <a:gdLst/>
            <a:ahLst/>
            <a:cxnLst/>
            <a:rect r="r" b="b" t="t" l="l"/>
            <a:pathLst>
              <a:path h="438519" w="438519">
                <a:moveTo>
                  <a:pt x="0" y="0"/>
                </a:moveTo>
                <a:lnTo>
                  <a:pt x="438518" y="0"/>
                </a:lnTo>
                <a:lnTo>
                  <a:pt x="438518" y="438519"/>
                </a:lnTo>
                <a:lnTo>
                  <a:pt x="0" y="43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2318788" y="6042390"/>
            <a:ext cx="5430687" cy="772795"/>
          </a:xfrm>
          <a:prstGeom prst="rect">
            <a:avLst/>
          </a:prstGeom>
        </p:spPr>
        <p:txBody>
          <a:bodyPr anchor="t" rtlCol="false" tIns="0" lIns="0" bIns="0" rIns="0">
            <a:spAutoFit/>
          </a:bodyPr>
          <a:lstStyle/>
          <a:p>
            <a:pPr algn="l">
              <a:lnSpc>
                <a:spcPts val="3079"/>
              </a:lnSpc>
              <a:spcBef>
                <a:spcPct val="0"/>
              </a:spcBef>
            </a:pPr>
            <a:r>
              <a:rPr lang="en-US" sz="2199">
                <a:solidFill>
                  <a:srgbClr val="16161C"/>
                </a:solidFill>
                <a:latin typeface="Raleway"/>
                <a:ea typeface="Raleway"/>
                <a:cs typeface="Raleway"/>
                <a:sym typeface="Raleway"/>
              </a:rPr>
              <a:t>Limited customization, d</a:t>
            </a:r>
            <a:r>
              <a:rPr lang="en-US" sz="2199">
                <a:solidFill>
                  <a:srgbClr val="16161C"/>
                </a:solidFill>
                <a:latin typeface="Raleway"/>
                <a:ea typeface="Raleway"/>
                <a:cs typeface="Raleway"/>
                <a:sym typeface="Raleway"/>
              </a:rPr>
              <a:t>ata stored externally, recurring c</a:t>
            </a:r>
            <a:r>
              <a:rPr lang="en-US" sz="2199">
                <a:solidFill>
                  <a:srgbClr val="16161C"/>
                </a:solidFill>
                <a:latin typeface="Raleway"/>
                <a:ea typeface="Raleway"/>
                <a:cs typeface="Raleway"/>
                <a:sym typeface="Raleway"/>
              </a:rPr>
              <a:t>ost.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sp>
        <p:nvSpPr>
          <p:cNvPr name="TextBox 2" id="2"/>
          <p:cNvSpPr txBox="true"/>
          <p:nvPr/>
        </p:nvSpPr>
        <p:spPr>
          <a:xfrm rot="0">
            <a:off x="3552416" y="1082197"/>
            <a:ext cx="9744001" cy="1193800"/>
          </a:xfrm>
          <a:prstGeom prst="rect">
            <a:avLst/>
          </a:prstGeom>
        </p:spPr>
        <p:txBody>
          <a:bodyPr anchor="t" rtlCol="false" tIns="0" lIns="0" bIns="0" rIns="0">
            <a:spAutoFit/>
          </a:bodyPr>
          <a:lstStyle/>
          <a:p>
            <a:pPr algn="just">
              <a:lnSpc>
                <a:spcPts val="9799"/>
              </a:lnSpc>
            </a:pPr>
            <a:r>
              <a:rPr lang="en-US" sz="6999">
                <a:solidFill>
                  <a:srgbClr val="3E2750"/>
                </a:solidFill>
                <a:latin typeface="Playfair Display"/>
                <a:ea typeface="Playfair Display"/>
                <a:cs typeface="Playfair Display"/>
                <a:sym typeface="Playfair Display"/>
              </a:rPr>
              <a:t>Building your first agent</a:t>
            </a:r>
          </a:p>
        </p:txBody>
      </p:sp>
      <p:sp>
        <p:nvSpPr>
          <p:cNvPr name="Freeform 3" id="3"/>
          <p:cNvSpPr/>
          <p:nvPr/>
        </p:nvSpPr>
        <p:spPr>
          <a:xfrm flipH="false" flipV="false" rot="0">
            <a:off x="1986708" y="2804645"/>
            <a:ext cx="13647989" cy="7165194"/>
          </a:xfrm>
          <a:custGeom>
            <a:avLst/>
            <a:gdLst/>
            <a:ahLst/>
            <a:cxnLst/>
            <a:rect r="r" b="b" t="t" l="l"/>
            <a:pathLst>
              <a:path h="7165194" w="13647989">
                <a:moveTo>
                  <a:pt x="0" y="0"/>
                </a:moveTo>
                <a:lnTo>
                  <a:pt x="13647989" y="0"/>
                </a:lnTo>
                <a:lnTo>
                  <a:pt x="13647989" y="7165194"/>
                </a:lnTo>
                <a:lnTo>
                  <a:pt x="0" y="7165194"/>
                </a:lnTo>
                <a:lnTo>
                  <a:pt x="0" y="0"/>
                </a:lnTo>
                <a:close/>
              </a:path>
            </a:pathLst>
          </a:custGeom>
          <a:blipFill>
            <a:blip r:embed="rId2"/>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sp>
        <p:nvSpPr>
          <p:cNvPr name="Freeform 2" id="2"/>
          <p:cNvSpPr/>
          <p:nvPr/>
        </p:nvSpPr>
        <p:spPr>
          <a:xfrm flipH="false" flipV="false" rot="0">
            <a:off x="1219554" y="3001938"/>
            <a:ext cx="14810720" cy="6461177"/>
          </a:xfrm>
          <a:custGeom>
            <a:avLst/>
            <a:gdLst/>
            <a:ahLst/>
            <a:cxnLst/>
            <a:rect r="r" b="b" t="t" l="l"/>
            <a:pathLst>
              <a:path h="6461177" w="14810720">
                <a:moveTo>
                  <a:pt x="0" y="0"/>
                </a:moveTo>
                <a:lnTo>
                  <a:pt x="14810721" y="0"/>
                </a:lnTo>
                <a:lnTo>
                  <a:pt x="14810721" y="6461177"/>
                </a:lnTo>
                <a:lnTo>
                  <a:pt x="0" y="6461177"/>
                </a:lnTo>
                <a:lnTo>
                  <a:pt x="0" y="0"/>
                </a:lnTo>
                <a:close/>
              </a:path>
            </a:pathLst>
          </a:custGeom>
          <a:blipFill>
            <a:blip r:embed="rId2"/>
            <a:stretch>
              <a:fillRect l="0" t="0" r="0" b="0"/>
            </a:stretch>
          </a:blipFill>
        </p:spPr>
      </p:sp>
      <p:sp>
        <p:nvSpPr>
          <p:cNvPr name="TextBox 3" id="3"/>
          <p:cNvSpPr txBox="true"/>
          <p:nvPr/>
        </p:nvSpPr>
        <p:spPr>
          <a:xfrm rot="0">
            <a:off x="4258576" y="624147"/>
            <a:ext cx="8026524" cy="1193800"/>
          </a:xfrm>
          <a:prstGeom prst="rect">
            <a:avLst/>
          </a:prstGeom>
        </p:spPr>
        <p:txBody>
          <a:bodyPr anchor="t" rtlCol="false" tIns="0" lIns="0" bIns="0" rIns="0">
            <a:spAutoFit/>
          </a:bodyPr>
          <a:lstStyle/>
          <a:p>
            <a:pPr algn="just">
              <a:lnSpc>
                <a:spcPts val="9799"/>
              </a:lnSpc>
            </a:pPr>
            <a:r>
              <a:rPr lang="en-US" sz="6999">
                <a:solidFill>
                  <a:srgbClr val="3E2750"/>
                </a:solidFill>
                <a:latin typeface="Playfair Display"/>
                <a:ea typeface="Playfair Display"/>
                <a:cs typeface="Playfair Display"/>
                <a:sym typeface="Playfair Display"/>
              </a:rPr>
              <a:t>Adding voice output</a:t>
            </a:r>
          </a:p>
        </p:txBody>
      </p:sp>
      <p:sp>
        <p:nvSpPr>
          <p:cNvPr name="TextBox 4" id="4"/>
          <p:cNvSpPr txBox="true"/>
          <p:nvPr/>
        </p:nvSpPr>
        <p:spPr>
          <a:xfrm rot="0">
            <a:off x="1219554" y="2203108"/>
            <a:ext cx="15769605" cy="379730"/>
          </a:xfrm>
          <a:prstGeom prst="rect">
            <a:avLst/>
          </a:prstGeom>
        </p:spPr>
        <p:txBody>
          <a:bodyPr anchor="t" rtlCol="false" tIns="0" lIns="0" bIns="0" rIns="0">
            <a:spAutoFit/>
          </a:bodyPr>
          <a:lstStyle/>
          <a:p>
            <a:pPr algn="l">
              <a:lnSpc>
                <a:spcPts val="3219"/>
              </a:lnSpc>
            </a:pPr>
            <a:r>
              <a:rPr lang="en-US" b="true" sz="2299" spc="689">
                <a:solidFill>
                  <a:srgbClr val="315962"/>
                </a:solidFill>
                <a:latin typeface="Red Hat Display Bold"/>
                <a:ea typeface="Red Hat Display Bold"/>
                <a:cs typeface="Red Hat Display Bold"/>
                <a:sym typeface="Red Hat Display Bold"/>
              </a:rPr>
              <a:t>GOAL:COMBINE CONVERSATION + VOICE FOR FIRST INTERACTIVE LOOP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906392" cy="10287000"/>
            <a:chOff x="0" y="0"/>
            <a:chExt cx="11875189" cy="13716000"/>
          </a:xfrm>
        </p:grpSpPr>
        <p:sp>
          <p:nvSpPr>
            <p:cNvPr name="AutoShape 3" id="3"/>
            <p:cNvSpPr/>
            <p:nvPr/>
          </p:nvSpPr>
          <p:spPr>
            <a:xfrm>
              <a:off x="0" y="0"/>
              <a:ext cx="11875189" cy="13716000"/>
            </a:xfrm>
            <a:prstGeom prst="rect">
              <a:avLst/>
            </a:prstGeom>
            <a:solidFill>
              <a:srgbClr val="EBE7D7"/>
            </a:solidFill>
          </p:spPr>
        </p:sp>
      </p:grpSp>
      <p:grpSp>
        <p:nvGrpSpPr>
          <p:cNvPr name="Group 4" id="4"/>
          <p:cNvGrpSpPr/>
          <p:nvPr/>
        </p:nvGrpSpPr>
        <p:grpSpPr>
          <a:xfrm rot="0">
            <a:off x="0" y="0"/>
            <a:ext cx="8906392" cy="3185341"/>
            <a:chOff x="0" y="0"/>
            <a:chExt cx="11875189" cy="4247121"/>
          </a:xfrm>
        </p:grpSpPr>
        <p:pic>
          <p:nvPicPr>
            <p:cNvPr name="Picture 5" id="5"/>
            <p:cNvPicPr>
              <a:picLocks noChangeAspect="true"/>
            </p:cNvPicPr>
            <p:nvPr/>
          </p:nvPicPr>
          <p:blipFill>
            <a:blip r:embed="rId2"/>
            <a:srcRect l="0" t="23127" r="0" b="23127"/>
            <a:stretch>
              <a:fillRect/>
            </a:stretch>
          </p:blipFill>
          <p:spPr>
            <a:xfrm flipH="false" flipV="false">
              <a:off x="0" y="0"/>
              <a:ext cx="11875189" cy="4247121"/>
            </a:xfrm>
            <a:prstGeom prst="rect">
              <a:avLst/>
            </a:prstGeom>
          </p:spPr>
        </p:pic>
      </p:grpSp>
      <p:grpSp>
        <p:nvGrpSpPr>
          <p:cNvPr name="Group 6" id="6"/>
          <p:cNvGrpSpPr/>
          <p:nvPr/>
        </p:nvGrpSpPr>
        <p:grpSpPr>
          <a:xfrm rot="0">
            <a:off x="8324689" y="753206"/>
            <a:ext cx="1163405" cy="116340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8" id="8"/>
          <p:cNvSpPr txBox="true"/>
          <p:nvPr/>
        </p:nvSpPr>
        <p:spPr>
          <a:xfrm rot="0">
            <a:off x="723252" y="3749049"/>
            <a:ext cx="2272233" cy="953135"/>
          </a:xfrm>
          <a:prstGeom prst="rect">
            <a:avLst/>
          </a:prstGeom>
        </p:spPr>
        <p:txBody>
          <a:bodyPr anchor="t" rtlCol="false" tIns="0" lIns="0" bIns="0" rIns="0">
            <a:spAutoFit/>
          </a:bodyPr>
          <a:lstStyle/>
          <a:p>
            <a:pPr algn="l">
              <a:lnSpc>
                <a:spcPts val="7840"/>
              </a:lnSpc>
            </a:pPr>
            <a:r>
              <a:rPr lang="en-US" sz="5600">
                <a:solidFill>
                  <a:srgbClr val="3E2750"/>
                </a:solidFill>
                <a:latin typeface="Playfair Display"/>
                <a:ea typeface="Playfair Display"/>
                <a:cs typeface="Playfair Display"/>
                <a:sym typeface="Playfair Display"/>
              </a:rPr>
              <a:t>Week 2</a:t>
            </a:r>
          </a:p>
        </p:txBody>
      </p:sp>
      <p:sp>
        <p:nvSpPr>
          <p:cNvPr name="TextBox 9" id="9"/>
          <p:cNvSpPr txBox="true"/>
          <p:nvPr/>
        </p:nvSpPr>
        <p:spPr>
          <a:xfrm rot="0">
            <a:off x="723252" y="4968270"/>
            <a:ext cx="6184106" cy="763270"/>
          </a:xfrm>
          <a:prstGeom prst="rect">
            <a:avLst/>
          </a:prstGeom>
        </p:spPr>
        <p:txBody>
          <a:bodyPr anchor="t" rtlCol="false" tIns="0" lIns="0" bIns="0" rIns="0">
            <a:spAutoFit/>
          </a:bodyPr>
          <a:lstStyle/>
          <a:p>
            <a:pPr algn="l">
              <a:lnSpc>
                <a:spcPts val="3079"/>
              </a:lnSpc>
            </a:pPr>
            <a:r>
              <a:rPr lang="en-US" b="true" sz="2199" spc="659">
                <a:solidFill>
                  <a:srgbClr val="315962"/>
                </a:solidFill>
                <a:latin typeface="Red Hat Display Bold"/>
                <a:ea typeface="Red Hat Display Bold"/>
                <a:cs typeface="Red Hat Display Bold"/>
                <a:sym typeface="Red Hat Display Bold"/>
              </a:rPr>
              <a:t>DESIGNING YOUR AI AVATAR </a:t>
            </a:r>
          </a:p>
          <a:p>
            <a:pPr algn="l">
              <a:lnSpc>
                <a:spcPts val="3079"/>
              </a:lnSpc>
            </a:pPr>
            <a:r>
              <a:rPr lang="en-US" b="true" sz="2199" spc="659">
                <a:solidFill>
                  <a:srgbClr val="315962"/>
                </a:solidFill>
                <a:latin typeface="Red Hat Display Bold"/>
                <a:ea typeface="Red Hat Display Bold"/>
                <a:cs typeface="Red Hat Display Bold"/>
                <a:sym typeface="Red Hat Display Bold"/>
              </a:rPr>
              <a:t>(VISUAL + VOICE IDENTITY)</a:t>
            </a:r>
          </a:p>
        </p:txBody>
      </p:sp>
      <p:sp>
        <p:nvSpPr>
          <p:cNvPr name="TextBox 10" id="10"/>
          <p:cNvSpPr txBox="true"/>
          <p:nvPr/>
        </p:nvSpPr>
        <p:spPr>
          <a:xfrm rot="0">
            <a:off x="9840220" y="1276558"/>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B</a:t>
            </a:r>
            <a:r>
              <a:rPr lang="en-US" sz="2199">
                <a:solidFill>
                  <a:srgbClr val="16161C"/>
                </a:solidFill>
                <a:latin typeface="Red Hat Display"/>
                <a:ea typeface="Red Hat Display"/>
                <a:cs typeface="Red Hat Display"/>
                <a:sym typeface="Red Hat Display"/>
              </a:rPr>
              <a:t>ring your AI persona to life visually and vocally.</a:t>
            </a:r>
          </a:p>
        </p:txBody>
      </p:sp>
      <p:sp>
        <p:nvSpPr>
          <p:cNvPr name="TextBox 11" id="11"/>
          <p:cNvSpPr txBox="true"/>
          <p:nvPr/>
        </p:nvSpPr>
        <p:spPr>
          <a:xfrm rot="0">
            <a:off x="9554128" y="2644251"/>
            <a:ext cx="7705172" cy="1934845"/>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Choosi</a:t>
            </a:r>
            <a:r>
              <a:rPr lang="en-US" sz="2199">
                <a:solidFill>
                  <a:srgbClr val="16161C"/>
                </a:solidFill>
                <a:latin typeface="Red Hat Display"/>
                <a:ea typeface="Red Hat Display"/>
                <a:cs typeface="Red Hat Display"/>
                <a:sym typeface="Red Hat Display"/>
              </a:rPr>
              <a:t>ng avatar style and voice tone</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Writing short scripts for your avatar to introduce itself</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Using Eleven Labs for voice generation</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Uploading audio + video to lipsync. video to sync animation</a:t>
            </a:r>
          </a:p>
          <a:p>
            <a:pPr algn="l">
              <a:lnSpc>
                <a:spcPts val="3079"/>
              </a:lnSpc>
            </a:pPr>
          </a:p>
        </p:txBody>
      </p:sp>
      <p:sp>
        <p:nvSpPr>
          <p:cNvPr name="TextBox 12" id="12"/>
          <p:cNvSpPr txBox="true"/>
          <p:nvPr/>
        </p:nvSpPr>
        <p:spPr>
          <a:xfrm rot="0">
            <a:off x="9840220" y="5219871"/>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E</a:t>
            </a:r>
            <a:r>
              <a:rPr lang="en-US" sz="2199">
                <a:solidFill>
                  <a:srgbClr val="16161C"/>
                </a:solidFill>
                <a:latin typeface="Red Hat Display"/>
                <a:ea typeface="Red Hat Display"/>
                <a:cs typeface="Red Hat Display"/>
                <a:sym typeface="Red Hat Display"/>
              </a:rPr>
              <a:t>leven Labs, lipsync.video</a:t>
            </a:r>
          </a:p>
        </p:txBody>
      </p:sp>
      <p:sp>
        <p:nvSpPr>
          <p:cNvPr name="TextBox 13" id="13"/>
          <p:cNvSpPr txBox="true"/>
          <p:nvPr/>
        </p:nvSpPr>
        <p:spPr>
          <a:xfrm rot="0">
            <a:off x="9840220" y="6554596"/>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Tea</a:t>
            </a:r>
            <a:r>
              <a:rPr lang="en-US" sz="2199">
                <a:solidFill>
                  <a:srgbClr val="16161C"/>
                </a:solidFill>
                <a:latin typeface="Red Hat Display"/>
                <a:ea typeface="Red Hat Display"/>
                <a:cs typeface="Red Hat Display"/>
                <a:sym typeface="Red Hat Display"/>
              </a:rPr>
              <a:t>ms co-write a 30-second intro script for their AI avatar.</a:t>
            </a:r>
          </a:p>
        </p:txBody>
      </p:sp>
      <p:sp>
        <p:nvSpPr>
          <p:cNvPr name="TextBox 14" id="14"/>
          <p:cNvSpPr txBox="true"/>
          <p:nvPr/>
        </p:nvSpPr>
        <p:spPr>
          <a:xfrm rot="0">
            <a:off x="9840220" y="8053398"/>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Create your fi</a:t>
            </a:r>
            <a:r>
              <a:rPr lang="en-US" sz="2199">
                <a:solidFill>
                  <a:srgbClr val="16161C"/>
                </a:solidFill>
                <a:latin typeface="Red Hat Display"/>
                <a:ea typeface="Red Hat Display"/>
                <a:cs typeface="Red Hat Display"/>
                <a:sym typeface="Red Hat Display"/>
              </a:rPr>
              <a:t>rst “Meet My AI” video and share for feedback</a:t>
            </a:r>
          </a:p>
        </p:txBody>
      </p:sp>
      <p:sp>
        <p:nvSpPr>
          <p:cNvPr name="TextBox 15" id="15"/>
          <p:cNvSpPr txBox="true"/>
          <p:nvPr/>
        </p:nvSpPr>
        <p:spPr>
          <a:xfrm rot="0">
            <a:off x="9840220" y="864463"/>
            <a:ext cx="105839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GOAL</a:t>
            </a:r>
          </a:p>
        </p:txBody>
      </p:sp>
      <p:sp>
        <p:nvSpPr>
          <p:cNvPr name="TextBox 16" id="16"/>
          <p:cNvSpPr txBox="true"/>
          <p:nvPr/>
        </p:nvSpPr>
        <p:spPr>
          <a:xfrm rot="0">
            <a:off x="9840220" y="2322203"/>
            <a:ext cx="2653680"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FOCUS AREAS</a:t>
            </a:r>
          </a:p>
        </p:txBody>
      </p:sp>
      <p:sp>
        <p:nvSpPr>
          <p:cNvPr name="TextBox 17" id="17"/>
          <p:cNvSpPr txBox="true"/>
          <p:nvPr/>
        </p:nvSpPr>
        <p:spPr>
          <a:xfrm rot="0">
            <a:off x="9840220" y="4803945"/>
            <a:ext cx="1279624"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TOOLS</a:t>
            </a:r>
          </a:p>
        </p:txBody>
      </p:sp>
      <p:sp>
        <p:nvSpPr>
          <p:cNvPr name="TextBox 18" id="18"/>
          <p:cNvSpPr txBox="true"/>
          <p:nvPr/>
        </p:nvSpPr>
        <p:spPr>
          <a:xfrm rot="0">
            <a:off x="9840220" y="6167882"/>
            <a:ext cx="3980259"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BREAKOUT ACTIVITY</a:t>
            </a:r>
          </a:p>
        </p:txBody>
      </p:sp>
      <p:sp>
        <p:nvSpPr>
          <p:cNvPr name="TextBox 19" id="19"/>
          <p:cNvSpPr txBox="true"/>
          <p:nvPr/>
        </p:nvSpPr>
        <p:spPr>
          <a:xfrm rot="0">
            <a:off x="9840220" y="7666047"/>
            <a:ext cx="4684365"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TAKE-HOME CHALLENGE</a:t>
            </a:r>
          </a:p>
        </p:txBody>
      </p:sp>
      <p:sp>
        <p:nvSpPr>
          <p:cNvPr name="TextBox 20" id="20"/>
          <p:cNvSpPr txBox="true"/>
          <p:nvPr/>
        </p:nvSpPr>
        <p:spPr>
          <a:xfrm rot="0">
            <a:off x="8582790" y="508663"/>
            <a:ext cx="647204"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1</a:t>
            </a:r>
          </a:p>
        </p:txBody>
      </p:sp>
      <p:grpSp>
        <p:nvGrpSpPr>
          <p:cNvPr name="Group 21" id="21"/>
          <p:cNvGrpSpPr/>
          <p:nvPr/>
        </p:nvGrpSpPr>
        <p:grpSpPr>
          <a:xfrm rot="0">
            <a:off x="8324689" y="2276144"/>
            <a:ext cx="1163405" cy="116340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3" id="23"/>
          <p:cNvSpPr txBox="true"/>
          <p:nvPr/>
        </p:nvSpPr>
        <p:spPr>
          <a:xfrm rot="0">
            <a:off x="8519786" y="2097434"/>
            <a:ext cx="87382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2</a:t>
            </a:r>
          </a:p>
        </p:txBody>
      </p:sp>
      <p:grpSp>
        <p:nvGrpSpPr>
          <p:cNvPr name="Group 24" id="24"/>
          <p:cNvGrpSpPr/>
          <p:nvPr/>
        </p:nvGrpSpPr>
        <p:grpSpPr>
          <a:xfrm rot="0">
            <a:off x="8324689" y="4552443"/>
            <a:ext cx="1163405" cy="116340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6" id="26"/>
          <p:cNvSpPr txBox="true"/>
          <p:nvPr/>
        </p:nvSpPr>
        <p:spPr>
          <a:xfrm rot="0">
            <a:off x="8459858" y="4400043"/>
            <a:ext cx="893068"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3</a:t>
            </a:r>
          </a:p>
        </p:txBody>
      </p:sp>
      <p:grpSp>
        <p:nvGrpSpPr>
          <p:cNvPr name="Group 27" id="27"/>
          <p:cNvGrpSpPr/>
          <p:nvPr/>
        </p:nvGrpSpPr>
        <p:grpSpPr>
          <a:xfrm rot="0">
            <a:off x="8324689" y="6284766"/>
            <a:ext cx="1163405" cy="1163405"/>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9" id="29"/>
          <p:cNvSpPr txBox="true"/>
          <p:nvPr/>
        </p:nvSpPr>
        <p:spPr>
          <a:xfrm rot="0">
            <a:off x="8459858" y="6194869"/>
            <a:ext cx="792559"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4</a:t>
            </a:r>
          </a:p>
        </p:txBody>
      </p:sp>
      <p:grpSp>
        <p:nvGrpSpPr>
          <p:cNvPr name="Group 30" id="30"/>
          <p:cNvGrpSpPr/>
          <p:nvPr/>
        </p:nvGrpSpPr>
        <p:grpSpPr>
          <a:xfrm rot="0">
            <a:off x="8324689" y="7654691"/>
            <a:ext cx="1163405" cy="1163405"/>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2" id="32"/>
          <p:cNvSpPr txBox="true"/>
          <p:nvPr/>
        </p:nvSpPr>
        <p:spPr>
          <a:xfrm rot="0">
            <a:off x="8570090" y="7449672"/>
            <a:ext cx="773212"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5</a:t>
            </a:r>
          </a:p>
        </p:txBody>
      </p:sp>
      <p:grpSp>
        <p:nvGrpSpPr>
          <p:cNvPr name="Group 33" id="33"/>
          <p:cNvGrpSpPr/>
          <p:nvPr/>
        </p:nvGrpSpPr>
        <p:grpSpPr>
          <a:xfrm rot="0">
            <a:off x="8230200" y="9098174"/>
            <a:ext cx="1163405" cy="1163405"/>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5" id="35"/>
          <p:cNvSpPr txBox="true"/>
          <p:nvPr/>
        </p:nvSpPr>
        <p:spPr>
          <a:xfrm rot="0">
            <a:off x="8442544" y="8972083"/>
            <a:ext cx="78745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6</a:t>
            </a:r>
          </a:p>
        </p:txBody>
      </p:sp>
      <p:sp>
        <p:nvSpPr>
          <p:cNvPr name="TextBox 36" id="36"/>
          <p:cNvSpPr txBox="true"/>
          <p:nvPr/>
        </p:nvSpPr>
        <p:spPr>
          <a:xfrm rot="0">
            <a:off x="9840220" y="9069599"/>
            <a:ext cx="341873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PROMPT STARTER</a:t>
            </a:r>
          </a:p>
        </p:txBody>
      </p:sp>
      <p:sp>
        <p:nvSpPr>
          <p:cNvPr name="TextBox 37" id="37"/>
          <p:cNvSpPr txBox="true"/>
          <p:nvPr/>
        </p:nvSpPr>
        <p:spPr>
          <a:xfrm rot="0">
            <a:off x="9840220" y="9489768"/>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“Write a 30-second fri</a:t>
            </a:r>
            <a:r>
              <a:rPr lang="en-US" sz="2199">
                <a:solidFill>
                  <a:srgbClr val="16161C"/>
                </a:solidFill>
                <a:latin typeface="Red Hat Display"/>
                <a:ea typeface="Red Hat Display"/>
                <a:cs typeface="Red Hat Display"/>
                <a:sym typeface="Red Hat Display"/>
              </a:rPr>
              <a:t>endly introduction for an AI named Nova who helps busy founders plan their day.”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5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976953" y="1607116"/>
            <a:ext cx="14334093" cy="6962835"/>
            <a:chOff x="0" y="0"/>
            <a:chExt cx="3775234" cy="1833833"/>
          </a:xfrm>
        </p:grpSpPr>
        <p:sp>
          <p:nvSpPr>
            <p:cNvPr name="Freeform 5" id="5"/>
            <p:cNvSpPr/>
            <p:nvPr/>
          </p:nvSpPr>
          <p:spPr>
            <a:xfrm flipH="false" flipV="false" rot="0">
              <a:off x="0" y="0"/>
              <a:ext cx="3775234" cy="1833833"/>
            </a:xfrm>
            <a:custGeom>
              <a:avLst/>
              <a:gdLst/>
              <a:ahLst/>
              <a:cxnLst/>
              <a:rect r="r" b="b" t="t" l="l"/>
              <a:pathLst>
                <a:path h="1833833" w="3775234">
                  <a:moveTo>
                    <a:pt x="0" y="0"/>
                  </a:moveTo>
                  <a:lnTo>
                    <a:pt x="3775234" y="0"/>
                  </a:lnTo>
                  <a:lnTo>
                    <a:pt x="3775234" y="1833833"/>
                  </a:lnTo>
                  <a:lnTo>
                    <a:pt x="0" y="1833833"/>
                  </a:lnTo>
                  <a:close/>
                </a:path>
              </a:pathLst>
            </a:custGeom>
            <a:solidFill>
              <a:srgbClr val="3E2750"/>
            </a:solidFill>
            <a:ln w="76200" cap="sq">
              <a:solidFill>
                <a:srgbClr val="EBE7D7"/>
              </a:solidFill>
              <a:prstDash val="solid"/>
              <a:miter/>
            </a:ln>
          </p:spPr>
        </p:sp>
        <p:sp>
          <p:nvSpPr>
            <p:cNvPr name="TextBox 6" id="6"/>
            <p:cNvSpPr txBox="true"/>
            <p:nvPr/>
          </p:nvSpPr>
          <p:spPr>
            <a:xfrm>
              <a:off x="0" y="-38100"/>
              <a:ext cx="3775234" cy="187193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4635287" y="2784370"/>
            <a:ext cx="9172179" cy="2727326"/>
          </a:xfrm>
          <a:prstGeom prst="rect">
            <a:avLst/>
          </a:prstGeom>
        </p:spPr>
        <p:txBody>
          <a:bodyPr anchor="t" rtlCol="false" tIns="0" lIns="0" bIns="0" rIns="0">
            <a:spAutoFit/>
          </a:bodyPr>
          <a:lstStyle/>
          <a:p>
            <a:pPr algn="ctr">
              <a:lnSpc>
                <a:spcPts val="22399"/>
              </a:lnSpc>
            </a:pPr>
            <a:r>
              <a:rPr lang="en-US" sz="15999">
                <a:solidFill>
                  <a:srgbClr val="EBE7D7"/>
                </a:solidFill>
                <a:latin typeface="Playfair Display"/>
                <a:ea typeface="Playfair Display"/>
                <a:cs typeface="Playfair Display"/>
                <a:sym typeface="Playfair Display"/>
              </a:rPr>
              <a:t>Questions</a:t>
            </a:r>
          </a:p>
        </p:txBody>
      </p:sp>
      <p:sp>
        <p:nvSpPr>
          <p:cNvPr name="TextBox 8" id="8"/>
          <p:cNvSpPr txBox="true"/>
          <p:nvPr/>
        </p:nvSpPr>
        <p:spPr>
          <a:xfrm rot="0">
            <a:off x="5982635" y="5843551"/>
            <a:ext cx="6589613" cy="580390"/>
          </a:xfrm>
          <a:prstGeom prst="rect">
            <a:avLst/>
          </a:prstGeom>
        </p:spPr>
        <p:txBody>
          <a:bodyPr anchor="t" rtlCol="false" tIns="0" lIns="0" bIns="0" rIns="0">
            <a:spAutoFit/>
          </a:bodyPr>
          <a:lstStyle/>
          <a:p>
            <a:pPr algn="ctr">
              <a:lnSpc>
                <a:spcPts val="4759"/>
              </a:lnSpc>
            </a:pPr>
            <a:r>
              <a:rPr lang="en-US" sz="3399">
                <a:solidFill>
                  <a:srgbClr val="EBE7D7"/>
                </a:solidFill>
                <a:latin typeface="Red Hat Display"/>
                <a:ea typeface="Red Hat Display"/>
                <a:cs typeface="Red Hat Display"/>
                <a:sym typeface="Red Hat Display"/>
              </a:rPr>
              <a:t>Type your question in the chat box</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5234590" y="2424936"/>
            <a:ext cx="7811684" cy="5657850"/>
            <a:chOff x="0" y="0"/>
            <a:chExt cx="2057398" cy="1490133"/>
          </a:xfrm>
        </p:grpSpPr>
        <p:sp>
          <p:nvSpPr>
            <p:cNvPr name="Freeform 5" id="5"/>
            <p:cNvSpPr/>
            <p:nvPr/>
          </p:nvSpPr>
          <p:spPr>
            <a:xfrm flipH="false" flipV="false" rot="0">
              <a:off x="0" y="0"/>
              <a:ext cx="2057398" cy="1490133"/>
            </a:xfrm>
            <a:custGeom>
              <a:avLst/>
              <a:gdLst/>
              <a:ahLst/>
              <a:cxnLst/>
              <a:rect r="r" b="b" t="t" l="l"/>
              <a:pathLst>
                <a:path h="1490133" w="2057398">
                  <a:moveTo>
                    <a:pt x="0" y="0"/>
                  </a:moveTo>
                  <a:lnTo>
                    <a:pt x="2057398" y="0"/>
                  </a:lnTo>
                  <a:lnTo>
                    <a:pt x="2057398" y="1490133"/>
                  </a:lnTo>
                  <a:lnTo>
                    <a:pt x="0" y="1490133"/>
                  </a:lnTo>
                  <a:close/>
                </a:path>
              </a:pathLst>
            </a:custGeom>
            <a:solidFill>
              <a:srgbClr val="3E2750"/>
            </a:solidFill>
          </p:spPr>
        </p:sp>
        <p:sp>
          <p:nvSpPr>
            <p:cNvPr name="TextBox 6" id="6"/>
            <p:cNvSpPr txBox="true"/>
            <p:nvPr/>
          </p:nvSpPr>
          <p:spPr>
            <a:xfrm>
              <a:off x="0" y="-38100"/>
              <a:ext cx="2057398" cy="1528233"/>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5234590" y="2424936"/>
            <a:ext cx="7811684" cy="5657850"/>
            <a:chOff x="0" y="0"/>
            <a:chExt cx="8767322" cy="6350000"/>
          </a:xfrm>
        </p:grpSpPr>
        <p:sp>
          <p:nvSpPr>
            <p:cNvPr name="Freeform 8" id="8"/>
            <p:cNvSpPr/>
            <p:nvPr/>
          </p:nvSpPr>
          <p:spPr>
            <a:xfrm flipH="false" flipV="false" rot="0">
              <a:off x="0" y="0"/>
              <a:ext cx="8767322" cy="6350000"/>
            </a:xfrm>
            <a:custGeom>
              <a:avLst/>
              <a:gdLst/>
              <a:ahLst/>
              <a:cxnLst/>
              <a:rect r="r" b="b" t="t" l="l"/>
              <a:pathLst>
                <a:path h="6350000" w="8767322">
                  <a:moveTo>
                    <a:pt x="8767322" y="279400"/>
                  </a:moveTo>
                  <a:lnTo>
                    <a:pt x="8767322" y="0"/>
                  </a:lnTo>
                  <a:lnTo>
                    <a:pt x="0" y="0"/>
                  </a:lnTo>
                  <a:lnTo>
                    <a:pt x="0" y="6350000"/>
                  </a:lnTo>
                  <a:lnTo>
                    <a:pt x="8767322" y="6350000"/>
                  </a:lnTo>
                  <a:lnTo>
                    <a:pt x="8767322" y="279400"/>
                  </a:lnTo>
                  <a:close/>
                  <a:moveTo>
                    <a:pt x="8688582" y="279400"/>
                  </a:moveTo>
                  <a:lnTo>
                    <a:pt x="8688582" y="6271260"/>
                  </a:lnTo>
                  <a:lnTo>
                    <a:pt x="78740" y="6271260"/>
                  </a:lnTo>
                  <a:lnTo>
                    <a:pt x="78740" y="78740"/>
                  </a:lnTo>
                  <a:lnTo>
                    <a:pt x="8688582" y="78740"/>
                  </a:lnTo>
                  <a:lnTo>
                    <a:pt x="8688582" y="279400"/>
                  </a:lnTo>
                  <a:close/>
                </a:path>
              </a:pathLst>
            </a:custGeom>
            <a:solidFill>
              <a:srgbClr val="EBE7D7"/>
            </a:solidFill>
          </p:spPr>
        </p:sp>
      </p:grpSp>
      <p:sp>
        <p:nvSpPr>
          <p:cNvPr name="AutoShape 9" id="9"/>
          <p:cNvSpPr/>
          <p:nvPr/>
        </p:nvSpPr>
        <p:spPr>
          <a:xfrm rot="0">
            <a:off x="6107858" y="5765713"/>
            <a:ext cx="6083896" cy="0"/>
          </a:xfrm>
          <a:prstGeom prst="line">
            <a:avLst/>
          </a:prstGeom>
          <a:ln cap="rnd" w="9525">
            <a:solidFill>
              <a:srgbClr val="3E2750"/>
            </a:solidFill>
            <a:prstDash val="solid"/>
            <a:headEnd type="none" len="sm" w="sm"/>
            <a:tailEnd type="none" len="sm" w="sm"/>
          </a:ln>
        </p:spPr>
      </p:sp>
      <p:sp>
        <p:nvSpPr>
          <p:cNvPr name="TextBox 10" id="10"/>
          <p:cNvSpPr txBox="true"/>
          <p:nvPr/>
        </p:nvSpPr>
        <p:spPr>
          <a:xfrm rot="0">
            <a:off x="6907635" y="3673420"/>
            <a:ext cx="4484340" cy="1882774"/>
          </a:xfrm>
          <a:prstGeom prst="rect">
            <a:avLst/>
          </a:prstGeom>
        </p:spPr>
        <p:txBody>
          <a:bodyPr anchor="t" rtlCol="false" tIns="0" lIns="0" bIns="0" rIns="0">
            <a:spAutoFit/>
          </a:bodyPr>
          <a:lstStyle/>
          <a:p>
            <a:pPr algn="ctr">
              <a:lnSpc>
                <a:spcPts val="15400"/>
              </a:lnSpc>
            </a:pPr>
            <a:r>
              <a:rPr lang="en-US" sz="11000">
                <a:solidFill>
                  <a:srgbClr val="EBE7D7"/>
                </a:solidFill>
                <a:latin typeface="Playfair Display"/>
                <a:ea typeface="Playfair Display"/>
                <a:cs typeface="Playfair Display"/>
                <a:sym typeface="Playfair Display"/>
              </a:rPr>
              <a:t>Week 4</a:t>
            </a:r>
          </a:p>
        </p:txBody>
      </p:sp>
      <p:sp>
        <p:nvSpPr>
          <p:cNvPr name="TextBox 11" id="11"/>
          <p:cNvSpPr txBox="true"/>
          <p:nvPr/>
        </p:nvSpPr>
        <p:spPr>
          <a:xfrm rot="0">
            <a:off x="6107858" y="6060263"/>
            <a:ext cx="6083896" cy="422275"/>
          </a:xfrm>
          <a:prstGeom prst="rect">
            <a:avLst/>
          </a:prstGeom>
        </p:spPr>
        <p:txBody>
          <a:bodyPr anchor="t" rtlCol="false" tIns="0" lIns="0" bIns="0" rIns="0">
            <a:spAutoFit/>
          </a:bodyPr>
          <a:lstStyle/>
          <a:p>
            <a:pPr algn="ctr">
              <a:lnSpc>
                <a:spcPts val="3499"/>
              </a:lnSpc>
            </a:pPr>
            <a:r>
              <a:rPr lang="en-US" b="true" sz="2499" spc="749">
                <a:solidFill>
                  <a:srgbClr val="EBE7D7"/>
                </a:solidFill>
                <a:latin typeface="Red Hat Display Bold"/>
                <a:ea typeface="Red Hat Display Bold"/>
                <a:cs typeface="Red Hat Display Bold"/>
                <a:sym typeface="Red Hat Display Bold"/>
              </a:rPr>
              <a:t>RAG + PINECONE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sp>
        <p:nvSpPr>
          <p:cNvPr name="Freeform 2" id="2"/>
          <p:cNvSpPr/>
          <p:nvPr/>
        </p:nvSpPr>
        <p:spPr>
          <a:xfrm flipH="false" flipV="false" rot="0">
            <a:off x="803413" y="4649619"/>
            <a:ext cx="16922160" cy="4272845"/>
          </a:xfrm>
          <a:custGeom>
            <a:avLst/>
            <a:gdLst/>
            <a:ahLst/>
            <a:cxnLst/>
            <a:rect r="r" b="b" t="t" l="l"/>
            <a:pathLst>
              <a:path h="4272845" w="16922160">
                <a:moveTo>
                  <a:pt x="0" y="0"/>
                </a:moveTo>
                <a:lnTo>
                  <a:pt x="16922160" y="0"/>
                </a:lnTo>
                <a:lnTo>
                  <a:pt x="16922160" y="4272845"/>
                </a:lnTo>
                <a:lnTo>
                  <a:pt x="0" y="4272845"/>
                </a:lnTo>
                <a:lnTo>
                  <a:pt x="0" y="0"/>
                </a:lnTo>
                <a:close/>
              </a:path>
            </a:pathLst>
          </a:custGeom>
          <a:blipFill>
            <a:blip r:embed="rId2"/>
            <a:stretch>
              <a:fillRect l="0" t="0" r="0" b="0"/>
            </a:stretch>
          </a:blipFill>
        </p:spPr>
      </p:sp>
      <p:sp>
        <p:nvSpPr>
          <p:cNvPr name="TextBox 3" id="3"/>
          <p:cNvSpPr txBox="true"/>
          <p:nvPr/>
        </p:nvSpPr>
        <p:spPr>
          <a:xfrm rot="0">
            <a:off x="803413" y="952500"/>
            <a:ext cx="2579371" cy="714433"/>
          </a:xfrm>
          <a:prstGeom prst="rect">
            <a:avLst/>
          </a:prstGeom>
        </p:spPr>
        <p:txBody>
          <a:bodyPr anchor="t" rtlCol="false" tIns="0" lIns="0" bIns="0" rIns="0">
            <a:spAutoFit/>
          </a:bodyPr>
          <a:lstStyle/>
          <a:p>
            <a:pPr algn="l">
              <a:lnSpc>
                <a:spcPts val="5898"/>
              </a:lnSpc>
            </a:pPr>
            <a:r>
              <a:rPr lang="en-US" sz="4212">
                <a:solidFill>
                  <a:srgbClr val="3E2750"/>
                </a:solidFill>
                <a:latin typeface="Playfair Display"/>
                <a:ea typeface="Playfair Display"/>
                <a:cs typeface="Playfair Display"/>
                <a:sym typeface="Playfair Display"/>
              </a:rPr>
              <a:t>Key Terms</a:t>
            </a:r>
          </a:p>
        </p:txBody>
      </p:sp>
      <p:sp>
        <p:nvSpPr>
          <p:cNvPr name="TextBox 4" id="4"/>
          <p:cNvSpPr txBox="true"/>
          <p:nvPr/>
        </p:nvSpPr>
        <p:spPr>
          <a:xfrm rot="0">
            <a:off x="803413" y="2107681"/>
            <a:ext cx="906959" cy="379730"/>
          </a:xfrm>
          <a:prstGeom prst="rect">
            <a:avLst/>
          </a:prstGeom>
        </p:spPr>
        <p:txBody>
          <a:bodyPr anchor="t" rtlCol="false" tIns="0" lIns="0" bIns="0" rIns="0">
            <a:spAutoFit/>
          </a:bodyPr>
          <a:lstStyle/>
          <a:p>
            <a:pPr algn="l">
              <a:lnSpc>
                <a:spcPts val="3219"/>
              </a:lnSpc>
            </a:pPr>
            <a:r>
              <a:rPr lang="en-US" b="true" sz="2299" spc="689">
                <a:solidFill>
                  <a:srgbClr val="315962"/>
                </a:solidFill>
                <a:latin typeface="Red Hat Display Bold"/>
                <a:ea typeface="Red Hat Display Bold"/>
                <a:cs typeface="Red Hat Display Bold"/>
                <a:sym typeface="Red Hat Display Bold"/>
              </a:rPr>
              <a:t>RAG</a:t>
            </a:r>
          </a:p>
        </p:txBody>
      </p:sp>
      <p:sp>
        <p:nvSpPr>
          <p:cNvPr name="TextBox 5" id="5"/>
          <p:cNvSpPr txBox="true"/>
          <p:nvPr/>
        </p:nvSpPr>
        <p:spPr>
          <a:xfrm rot="0">
            <a:off x="803413" y="2764892"/>
            <a:ext cx="15819793" cy="1736725"/>
          </a:xfrm>
          <a:prstGeom prst="rect">
            <a:avLst/>
          </a:prstGeom>
        </p:spPr>
        <p:txBody>
          <a:bodyPr anchor="t" rtlCol="false" tIns="0" lIns="0" bIns="0" rIns="0">
            <a:spAutoFit/>
          </a:bodyPr>
          <a:lstStyle/>
          <a:p>
            <a:pPr algn="l">
              <a:lnSpc>
                <a:spcPts val="3499"/>
              </a:lnSpc>
            </a:pPr>
            <a:r>
              <a:rPr lang="en-US" sz="2499">
                <a:solidFill>
                  <a:srgbClr val="16161C"/>
                </a:solidFill>
                <a:latin typeface="Red Hat Display"/>
                <a:ea typeface="Red Hat Display"/>
                <a:cs typeface="Red Hat Display"/>
                <a:sym typeface="Red Hat Display"/>
              </a:rPr>
              <a:t>RAG stands for Retrieval-Augme</a:t>
            </a:r>
            <a:r>
              <a:rPr lang="en-US" sz="2499">
                <a:solidFill>
                  <a:srgbClr val="16161C"/>
                </a:solidFill>
                <a:latin typeface="Red Hat Display"/>
                <a:ea typeface="Red Hat Display"/>
                <a:cs typeface="Red Hat Display"/>
                <a:sym typeface="Red Hat Display"/>
              </a:rPr>
              <a:t>nted Generation.</a:t>
            </a:r>
          </a:p>
          <a:p>
            <a:pPr algn="l">
              <a:lnSpc>
                <a:spcPts val="3499"/>
              </a:lnSpc>
            </a:pPr>
            <a:r>
              <a:rPr lang="en-US" sz="2499">
                <a:solidFill>
                  <a:srgbClr val="16161C"/>
                </a:solidFill>
                <a:latin typeface="Red Hat Display"/>
                <a:ea typeface="Red Hat Display"/>
                <a:cs typeface="Red Hat Display"/>
                <a:sym typeface="Red Hat Display"/>
              </a:rPr>
              <a:t>It helps AI access external information when it answers — so it doesn’t rely only on what it was trained on.“When an AI model doesn’t know something, it can’t make up reliable answers.</a:t>
            </a:r>
          </a:p>
          <a:p>
            <a:pPr algn="l">
              <a:lnSpc>
                <a:spcPts val="3499"/>
              </a:lnSpc>
            </a:pPr>
            <a:r>
              <a:rPr lang="en-US" sz="2499">
                <a:solidFill>
                  <a:srgbClr val="16161C"/>
                </a:solidFill>
                <a:latin typeface="Red Hat Display"/>
                <a:ea typeface="Red Hat Display"/>
                <a:cs typeface="Red Hat Display"/>
                <a:sym typeface="Red Hat Display"/>
              </a:rPr>
              <a:t>RAG fixes that by letting the model look things up — just like you would Google before replying.”</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31596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alphaModFix amt="31000"/>
              </a:blip>
              <a:stretch>
                <a:fillRect l="0" t="-9151" r="0" b="-9151"/>
              </a:stretch>
            </a:blipFill>
          </p:spPr>
        </p:sp>
      </p:grpSp>
      <p:grpSp>
        <p:nvGrpSpPr>
          <p:cNvPr name="Group 4" id="4"/>
          <p:cNvGrpSpPr/>
          <p:nvPr/>
        </p:nvGrpSpPr>
        <p:grpSpPr>
          <a:xfrm rot="0">
            <a:off x="1026213" y="2701483"/>
            <a:ext cx="3622939" cy="6556817"/>
            <a:chOff x="0" y="0"/>
            <a:chExt cx="1225537" cy="2217985"/>
          </a:xfrm>
        </p:grpSpPr>
        <p:sp>
          <p:nvSpPr>
            <p:cNvPr name="Freeform 5" id="5"/>
            <p:cNvSpPr/>
            <p:nvPr/>
          </p:nvSpPr>
          <p:spPr>
            <a:xfrm flipH="false" flipV="false" rot="0">
              <a:off x="0" y="0"/>
              <a:ext cx="1225537" cy="2217985"/>
            </a:xfrm>
            <a:custGeom>
              <a:avLst/>
              <a:gdLst/>
              <a:ahLst/>
              <a:cxnLst/>
              <a:rect r="r" b="b" t="t" l="l"/>
              <a:pathLst>
                <a:path h="2217985" w="1225537">
                  <a:moveTo>
                    <a:pt x="0" y="0"/>
                  </a:moveTo>
                  <a:lnTo>
                    <a:pt x="1225537" y="0"/>
                  </a:lnTo>
                  <a:lnTo>
                    <a:pt x="1225537" y="2217985"/>
                  </a:lnTo>
                  <a:lnTo>
                    <a:pt x="0" y="2217985"/>
                  </a:lnTo>
                  <a:close/>
                </a:path>
              </a:pathLst>
            </a:custGeom>
            <a:solidFill>
              <a:srgbClr val="508299"/>
            </a:solidFill>
          </p:spPr>
        </p:sp>
      </p:grpSp>
      <p:grpSp>
        <p:nvGrpSpPr>
          <p:cNvPr name="Group 6" id="6"/>
          <p:cNvGrpSpPr/>
          <p:nvPr/>
        </p:nvGrpSpPr>
        <p:grpSpPr>
          <a:xfrm rot="0">
            <a:off x="5223362" y="2701483"/>
            <a:ext cx="3622939" cy="6556817"/>
            <a:chOff x="0" y="0"/>
            <a:chExt cx="1225537" cy="2217985"/>
          </a:xfrm>
        </p:grpSpPr>
        <p:sp>
          <p:nvSpPr>
            <p:cNvPr name="Freeform 7" id="7"/>
            <p:cNvSpPr/>
            <p:nvPr/>
          </p:nvSpPr>
          <p:spPr>
            <a:xfrm flipH="false" flipV="false" rot="0">
              <a:off x="0" y="0"/>
              <a:ext cx="1225537" cy="2217985"/>
            </a:xfrm>
            <a:custGeom>
              <a:avLst/>
              <a:gdLst/>
              <a:ahLst/>
              <a:cxnLst/>
              <a:rect r="r" b="b" t="t" l="l"/>
              <a:pathLst>
                <a:path h="2217985" w="1225537">
                  <a:moveTo>
                    <a:pt x="0" y="0"/>
                  </a:moveTo>
                  <a:lnTo>
                    <a:pt x="1225537" y="0"/>
                  </a:lnTo>
                  <a:lnTo>
                    <a:pt x="1225537" y="2217985"/>
                  </a:lnTo>
                  <a:lnTo>
                    <a:pt x="0" y="2217985"/>
                  </a:lnTo>
                  <a:close/>
                </a:path>
              </a:pathLst>
            </a:custGeom>
            <a:solidFill>
              <a:srgbClr val="508299"/>
            </a:solidFill>
          </p:spPr>
        </p:sp>
      </p:grpSp>
      <p:grpSp>
        <p:nvGrpSpPr>
          <p:cNvPr name="Group 8" id="8"/>
          <p:cNvGrpSpPr/>
          <p:nvPr/>
        </p:nvGrpSpPr>
        <p:grpSpPr>
          <a:xfrm rot="0">
            <a:off x="9396318" y="2701483"/>
            <a:ext cx="3622939" cy="6556817"/>
            <a:chOff x="0" y="0"/>
            <a:chExt cx="1225537" cy="2217985"/>
          </a:xfrm>
        </p:grpSpPr>
        <p:sp>
          <p:nvSpPr>
            <p:cNvPr name="Freeform 9" id="9"/>
            <p:cNvSpPr/>
            <p:nvPr/>
          </p:nvSpPr>
          <p:spPr>
            <a:xfrm flipH="false" flipV="false" rot="0">
              <a:off x="0" y="0"/>
              <a:ext cx="1225537" cy="2217985"/>
            </a:xfrm>
            <a:custGeom>
              <a:avLst/>
              <a:gdLst/>
              <a:ahLst/>
              <a:cxnLst/>
              <a:rect r="r" b="b" t="t" l="l"/>
              <a:pathLst>
                <a:path h="2217985" w="1225537">
                  <a:moveTo>
                    <a:pt x="0" y="0"/>
                  </a:moveTo>
                  <a:lnTo>
                    <a:pt x="1225537" y="0"/>
                  </a:lnTo>
                  <a:lnTo>
                    <a:pt x="1225537" y="2217985"/>
                  </a:lnTo>
                  <a:lnTo>
                    <a:pt x="0" y="2217985"/>
                  </a:lnTo>
                  <a:close/>
                </a:path>
              </a:pathLst>
            </a:custGeom>
            <a:solidFill>
              <a:srgbClr val="508299"/>
            </a:solidFill>
          </p:spPr>
        </p:sp>
      </p:grpSp>
      <p:grpSp>
        <p:nvGrpSpPr>
          <p:cNvPr name="Group 10" id="10"/>
          <p:cNvGrpSpPr/>
          <p:nvPr/>
        </p:nvGrpSpPr>
        <p:grpSpPr>
          <a:xfrm rot="0">
            <a:off x="13636361" y="2701483"/>
            <a:ext cx="3622939" cy="6556817"/>
            <a:chOff x="0" y="0"/>
            <a:chExt cx="1225537" cy="2217985"/>
          </a:xfrm>
        </p:grpSpPr>
        <p:sp>
          <p:nvSpPr>
            <p:cNvPr name="Freeform 11" id="11"/>
            <p:cNvSpPr/>
            <p:nvPr/>
          </p:nvSpPr>
          <p:spPr>
            <a:xfrm flipH="false" flipV="false" rot="0">
              <a:off x="0" y="0"/>
              <a:ext cx="1225537" cy="2217985"/>
            </a:xfrm>
            <a:custGeom>
              <a:avLst/>
              <a:gdLst/>
              <a:ahLst/>
              <a:cxnLst/>
              <a:rect r="r" b="b" t="t" l="l"/>
              <a:pathLst>
                <a:path h="2217985" w="1225537">
                  <a:moveTo>
                    <a:pt x="0" y="0"/>
                  </a:moveTo>
                  <a:lnTo>
                    <a:pt x="1225537" y="0"/>
                  </a:lnTo>
                  <a:lnTo>
                    <a:pt x="1225537" y="2217985"/>
                  </a:lnTo>
                  <a:lnTo>
                    <a:pt x="0" y="2217985"/>
                  </a:lnTo>
                  <a:close/>
                </a:path>
              </a:pathLst>
            </a:custGeom>
            <a:solidFill>
              <a:srgbClr val="508299"/>
            </a:solidFill>
          </p:spPr>
        </p:sp>
      </p:grpSp>
      <p:grpSp>
        <p:nvGrpSpPr>
          <p:cNvPr name="Group 12" id="12"/>
          <p:cNvGrpSpPr/>
          <p:nvPr/>
        </p:nvGrpSpPr>
        <p:grpSpPr>
          <a:xfrm rot="0">
            <a:off x="1274766" y="4225483"/>
            <a:ext cx="3135291" cy="4757165"/>
            <a:chOff x="0" y="0"/>
            <a:chExt cx="1060580" cy="1609214"/>
          </a:xfrm>
        </p:grpSpPr>
        <p:sp>
          <p:nvSpPr>
            <p:cNvPr name="Freeform 13" id="13"/>
            <p:cNvSpPr/>
            <p:nvPr/>
          </p:nvSpPr>
          <p:spPr>
            <a:xfrm flipH="false" flipV="false" rot="0">
              <a:off x="0" y="0"/>
              <a:ext cx="1060580" cy="1609214"/>
            </a:xfrm>
            <a:custGeom>
              <a:avLst/>
              <a:gdLst/>
              <a:ahLst/>
              <a:cxnLst/>
              <a:rect r="r" b="b" t="t" l="l"/>
              <a:pathLst>
                <a:path h="1609214" w="1060580">
                  <a:moveTo>
                    <a:pt x="0" y="0"/>
                  </a:moveTo>
                  <a:lnTo>
                    <a:pt x="1060580" y="0"/>
                  </a:lnTo>
                  <a:lnTo>
                    <a:pt x="1060580" y="1609214"/>
                  </a:lnTo>
                  <a:lnTo>
                    <a:pt x="0" y="1609214"/>
                  </a:lnTo>
                  <a:close/>
                </a:path>
              </a:pathLst>
            </a:custGeom>
            <a:solidFill>
              <a:srgbClr val="EBE7D7"/>
            </a:solidFill>
          </p:spPr>
        </p:sp>
      </p:grpSp>
      <p:grpSp>
        <p:nvGrpSpPr>
          <p:cNvPr name="Group 14" id="14"/>
          <p:cNvGrpSpPr/>
          <p:nvPr/>
        </p:nvGrpSpPr>
        <p:grpSpPr>
          <a:xfrm rot="0">
            <a:off x="5467186" y="4225483"/>
            <a:ext cx="3135291" cy="4757165"/>
            <a:chOff x="0" y="0"/>
            <a:chExt cx="1060580" cy="1609214"/>
          </a:xfrm>
        </p:grpSpPr>
        <p:sp>
          <p:nvSpPr>
            <p:cNvPr name="Freeform 15" id="15"/>
            <p:cNvSpPr/>
            <p:nvPr/>
          </p:nvSpPr>
          <p:spPr>
            <a:xfrm flipH="false" flipV="false" rot="0">
              <a:off x="0" y="0"/>
              <a:ext cx="1060580" cy="1609214"/>
            </a:xfrm>
            <a:custGeom>
              <a:avLst/>
              <a:gdLst/>
              <a:ahLst/>
              <a:cxnLst/>
              <a:rect r="r" b="b" t="t" l="l"/>
              <a:pathLst>
                <a:path h="1609214" w="1060580">
                  <a:moveTo>
                    <a:pt x="0" y="0"/>
                  </a:moveTo>
                  <a:lnTo>
                    <a:pt x="1060580" y="0"/>
                  </a:lnTo>
                  <a:lnTo>
                    <a:pt x="1060580" y="1609214"/>
                  </a:lnTo>
                  <a:lnTo>
                    <a:pt x="0" y="1609214"/>
                  </a:lnTo>
                  <a:close/>
                </a:path>
              </a:pathLst>
            </a:custGeom>
            <a:solidFill>
              <a:srgbClr val="EBE7D7"/>
            </a:solidFill>
          </p:spPr>
        </p:sp>
      </p:grpSp>
      <p:grpSp>
        <p:nvGrpSpPr>
          <p:cNvPr name="Group 16" id="16"/>
          <p:cNvGrpSpPr/>
          <p:nvPr/>
        </p:nvGrpSpPr>
        <p:grpSpPr>
          <a:xfrm rot="0">
            <a:off x="9632752" y="4225483"/>
            <a:ext cx="3135291" cy="4757165"/>
            <a:chOff x="0" y="0"/>
            <a:chExt cx="1060580" cy="1609214"/>
          </a:xfrm>
        </p:grpSpPr>
        <p:sp>
          <p:nvSpPr>
            <p:cNvPr name="Freeform 17" id="17"/>
            <p:cNvSpPr/>
            <p:nvPr/>
          </p:nvSpPr>
          <p:spPr>
            <a:xfrm flipH="false" flipV="false" rot="0">
              <a:off x="0" y="0"/>
              <a:ext cx="1060580" cy="1609214"/>
            </a:xfrm>
            <a:custGeom>
              <a:avLst/>
              <a:gdLst/>
              <a:ahLst/>
              <a:cxnLst/>
              <a:rect r="r" b="b" t="t" l="l"/>
              <a:pathLst>
                <a:path h="1609214" w="1060580">
                  <a:moveTo>
                    <a:pt x="0" y="0"/>
                  </a:moveTo>
                  <a:lnTo>
                    <a:pt x="1060580" y="0"/>
                  </a:lnTo>
                  <a:lnTo>
                    <a:pt x="1060580" y="1609214"/>
                  </a:lnTo>
                  <a:lnTo>
                    <a:pt x="0" y="1609214"/>
                  </a:lnTo>
                  <a:close/>
                </a:path>
              </a:pathLst>
            </a:custGeom>
            <a:solidFill>
              <a:srgbClr val="EBE7D7"/>
            </a:solidFill>
          </p:spPr>
        </p:sp>
      </p:grpSp>
      <p:grpSp>
        <p:nvGrpSpPr>
          <p:cNvPr name="Group 18" id="18"/>
          <p:cNvGrpSpPr/>
          <p:nvPr/>
        </p:nvGrpSpPr>
        <p:grpSpPr>
          <a:xfrm rot="0">
            <a:off x="13880185" y="4215958"/>
            <a:ext cx="3135291" cy="4757165"/>
            <a:chOff x="0" y="0"/>
            <a:chExt cx="1060580" cy="1609214"/>
          </a:xfrm>
        </p:grpSpPr>
        <p:sp>
          <p:nvSpPr>
            <p:cNvPr name="Freeform 19" id="19"/>
            <p:cNvSpPr/>
            <p:nvPr/>
          </p:nvSpPr>
          <p:spPr>
            <a:xfrm flipH="false" flipV="false" rot="0">
              <a:off x="0" y="0"/>
              <a:ext cx="1060580" cy="1609214"/>
            </a:xfrm>
            <a:custGeom>
              <a:avLst/>
              <a:gdLst/>
              <a:ahLst/>
              <a:cxnLst/>
              <a:rect r="r" b="b" t="t" l="l"/>
              <a:pathLst>
                <a:path h="1609214" w="1060580">
                  <a:moveTo>
                    <a:pt x="0" y="0"/>
                  </a:moveTo>
                  <a:lnTo>
                    <a:pt x="1060580" y="0"/>
                  </a:lnTo>
                  <a:lnTo>
                    <a:pt x="1060580" y="1609214"/>
                  </a:lnTo>
                  <a:lnTo>
                    <a:pt x="0" y="1609214"/>
                  </a:lnTo>
                  <a:close/>
                </a:path>
              </a:pathLst>
            </a:custGeom>
            <a:solidFill>
              <a:srgbClr val="EBE7D7"/>
            </a:solidFill>
          </p:spPr>
        </p:sp>
      </p:grpSp>
      <p:sp>
        <p:nvSpPr>
          <p:cNvPr name="TextBox 20" id="20"/>
          <p:cNvSpPr txBox="true"/>
          <p:nvPr/>
        </p:nvSpPr>
        <p:spPr>
          <a:xfrm rot="0">
            <a:off x="1523594" y="5358749"/>
            <a:ext cx="2637634" cy="682625"/>
          </a:xfrm>
          <a:prstGeom prst="rect">
            <a:avLst/>
          </a:prstGeom>
        </p:spPr>
        <p:txBody>
          <a:bodyPr anchor="t" rtlCol="false" tIns="0" lIns="0" bIns="0" rIns="0">
            <a:spAutoFit/>
          </a:bodyPr>
          <a:lstStyle/>
          <a:p>
            <a:pPr algn="l">
              <a:lnSpc>
                <a:spcPts val="2799"/>
              </a:lnSpc>
            </a:pPr>
            <a:r>
              <a:rPr lang="en-US" sz="1999">
                <a:solidFill>
                  <a:srgbClr val="16161C"/>
                </a:solidFill>
                <a:latin typeface="Red Hat Display"/>
                <a:ea typeface="Red Hat Display"/>
                <a:cs typeface="Red Hat Display"/>
                <a:sym typeface="Red Hat Display"/>
              </a:rPr>
              <a:t>You up</a:t>
            </a:r>
            <a:r>
              <a:rPr lang="en-US" sz="1999">
                <a:solidFill>
                  <a:srgbClr val="16161C"/>
                </a:solidFill>
                <a:latin typeface="Red Hat Display"/>
                <a:ea typeface="Red Hat Display"/>
                <a:cs typeface="Red Hat Display"/>
                <a:sym typeface="Red Hat Display"/>
              </a:rPr>
              <a:t>load data (like a FAQ or notes)</a:t>
            </a:r>
          </a:p>
        </p:txBody>
      </p:sp>
      <p:sp>
        <p:nvSpPr>
          <p:cNvPr name="TextBox 21" id="21"/>
          <p:cNvSpPr txBox="true"/>
          <p:nvPr/>
        </p:nvSpPr>
        <p:spPr>
          <a:xfrm rot="0">
            <a:off x="9898058" y="5358749"/>
            <a:ext cx="2637634" cy="1387475"/>
          </a:xfrm>
          <a:prstGeom prst="rect">
            <a:avLst/>
          </a:prstGeom>
        </p:spPr>
        <p:txBody>
          <a:bodyPr anchor="t" rtlCol="false" tIns="0" lIns="0" bIns="0" rIns="0">
            <a:spAutoFit/>
          </a:bodyPr>
          <a:lstStyle/>
          <a:p>
            <a:pPr algn="l">
              <a:lnSpc>
                <a:spcPts val="2799"/>
              </a:lnSpc>
            </a:pPr>
            <a:r>
              <a:rPr lang="en-US" sz="1999">
                <a:solidFill>
                  <a:srgbClr val="16161C"/>
                </a:solidFill>
                <a:latin typeface="Red Hat Display"/>
                <a:ea typeface="Red Hat Display"/>
                <a:cs typeface="Red Hat Display"/>
                <a:sym typeface="Red Hat Display"/>
              </a:rPr>
              <a:t>When you a</a:t>
            </a:r>
            <a:r>
              <a:rPr lang="en-US" sz="1999">
                <a:solidFill>
                  <a:srgbClr val="16161C"/>
                </a:solidFill>
                <a:latin typeface="Red Hat Display"/>
                <a:ea typeface="Red Hat Display"/>
                <a:cs typeface="Red Hat Display"/>
                <a:sym typeface="Red Hat Display"/>
              </a:rPr>
              <a:t>sk a question, the system searches for the most relevant piece.</a:t>
            </a:r>
          </a:p>
        </p:txBody>
      </p:sp>
      <p:sp>
        <p:nvSpPr>
          <p:cNvPr name="TextBox 22" id="22"/>
          <p:cNvSpPr txBox="true"/>
          <p:nvPr/>
        </p:nvSpPr>
        <p:spPr>
          <a:xfrm rot="0">
            <a:off x="958229" y="895350"/>
            <a:ext cx="6621959" cy="1193800"/>
          </a:xfrm>
          <a:prstGeom prst="rect">
            <a:avLst/>
          </a:prstGeom>
        </p:spPr>
        <p:txBody>
          <a:bodyPr anchor="t" rtlCol="false" tIns="0" lIns="0" bIns="0" rIns="0">
            <a:spAutoFit/>
          </a:bodyPr>
          <a:lstStyle/>
          <a:p>
            <a:pPr algn="l">
              <a:lnSpc>
                <a:spcPts val="9799"/>
              </a:lnSpc>
            </a:pPr>
            <a:r>
              <a:rPr lang="en-US" sz="6999">
                <a:solidFill>
                  <a:srgbClr val="EBE7D7"/>
                </a:solidFill>
                <a:latin typeface="Playfair Display"/>
                <a:ea typeface="Playfair Display"/>
                <a:cs typeface="Playfair Display"/>
                <a:sym typeface="Playfair Display"/>
              </a:rPr>
              <a:t>How RAG Works</a:t>
            </a:r>
          </a:p>
        </p:txBody>
      </p:sp>
      <p:sp>
        <p:nvSpPr>
          <p:cNvPr name="TextBox 23" id="23"/>
          <p:cNvSpPr txBox="true"/>
          <p:nvPr/>
        </p:nvSpPr>
        <p:spPr>
          <a:xfrm rot="0">
            <a:off x="1192175" y="2777683"/>
            <a:ext cx="3291015" cy="1139825"/>
          </a:xfrm>
          <a:prstGeom prst="rect">
            <a:avLst/>
          </a:prstGeom>
        </p:spPr>
        <p:txBody>
          <a:bodyPr anchor="t" rtlCol="false" tIns="0" lIns="0" bIns="0" rIns="0">
            <a:spAutoFit/>
          </a:bodyPr>
          <a:lstStyle/>
          <a:p>
            <a:pPr algn="ctr">
              <a:lnSpc>
                <a:spcPts val="8800"/>
              </a:lnSpc>
            </a:pPr>
            <a:r>
              <a:rPr lang="en-US" sz="8000" i="true">
                <a:solidFill>
                  <a:srgbClr val="EBE7D7"/>
                </a:solidFill>
                <a:latin typeface="Playfair Display Italics"/>
                <a:ea typeface="Playfair Display Italics"/>
                <a:cs typeface="Playfair Display Italics"/>
                <a:sym typeface="Playfair Display Italics"/>
              </a:rPr>
              <a:t>01</a:t>
            </a:r>
          </a:p>
        </p:txBody>
      </p:sp>
      <p:sp>
        <p:nvSpPr>
          <p:cNvPr name="TextBox 24" id="24"/>
          <p:cNvSpPr txBox="true"/>
          <p:nvPr/>
        </p:nvSpPr>
        <p:spPr>
          <a:xfrm rot="0">
            <a:off x="5389324" y="2777683"/>
            <a:ext cx="3291015" cy="1139825"/>
          </a:xfrm>
          <a:prstGeom prst="rect">
            <a:avLst/>
          </a:prstGeom>
        </p:spPr>
        <p:txBody>
          <a:bodyPr anchor="t" rtlCol="false" tIns="0" lIns="0" bIns="0" rIns="0">
            <a:spAutoFit/>
          </a:bodyPr>
          <a:lstStyle/>
          <a:p>
            <a:pPr algn="ctr">
              <a:lnSpc>
                <a:spcPts val="8800"/>
              </a:lnSpc>
            </a:pPr>
            <a:r>
              <a:rPr lang="en-US" sz="8000" i="true">
                <a:solidFill>
                  <a:srgbClr val="EBE7D7"/>
                </a:solidFill>
                <a:latin typeface="Playfair Display Italics"/>
                <a:ea typeface="Playfair Display Italics"/>
                <a:cs typeface="Playfair Display Italics"/>
                <a:sym typeface="Playfair Display Italics"/>
              </a:rPr>
              <a:t>02</a:t>
            </a:r>
          </a:p>
        </p:txBody>
      </p:sp>
      <p:sp>
        <p:nvSpPr>
          <p:cNvPr name="TextBox 25" id="25"/>
          <p:cNvSpPr txBox="true"/>
          <p:nvPr/>
        </p:nvSpPr>
        <p:spPr>
          <a:xfrm rot="0">
            <a:off x="9562281" y="2777683"/>
            <a:ext cx="3291015" cy="1139825"/>
          </a:xfrm>
          <a:prstGeom prst="rect">
            <a:avLst/>
          </a:prstGeom>
        </p:spPr>
        <p:txBody>
          <a:bodyPr anchor="t" rtlCol="false" tIns="0" lIns="0" bIns="0" rIns="0">
            <a:spAutoFit/>
          </a:bodyPr>
          <a:lstStyle/>
          <a:p>
            <a:pPr algn="ctr">
              <a:lnSpc>
                <a:spcPts val="8800"/>
              </a:lnSpc>
            </a:pPr>
            <a:r>
              <a:rPr lang="en-US" sz="8000" i="true">
                <a:solidFill>
                  <a:srgbClr val="EBE7D7"/>
                </a:solidFill>
                <a:latin typeface="Playfair Display Italics"/>
                <a:ea typeface="Playfair Display Italics"/>
                <a:cs typeface="Playfair Display Italics"/>
                <a:sym typeface="Playfair Display Italics"/>
              </a:rPr>
              <a:t>03</a:t>
            </a:r>
          </a:p>
        </p:txBody>
      </p:sp>
      <p:sp>
        <p:nvSpPr>
          <p:cNvPr name="TextBox 26" id="26"/>
          <p:cNvSpPr txBox="true"/>
          <p:nvPr/>
        </p:nvSpPr>
        <p:spPr>
          <a:xfrm rot="0">
            <a:off x="13948087" y="2777683"/>
            <a:ext cx="3232493" cy="1139825"/>
          </a:xfrm>
          <a:prstGeom prst="rect">
            <a:avLst/>
          </a:prstGeom>
        </p:spPr>
        <p:txBody>
          <a:bodyPr anchor="t" rtlCol="false" tIns="0" lIns="0" bIns="0" rIns="0">
            <a:spAutoFit/>
          </a:bodyPr>
          <a:lstStyle/>
          <a:p>
            <a:pPr algn="ctr">
              <a:lnSpc>
                <a:spcPts val="8800"/>
              </a:lnSpc>
            </a:pPr>
            <a:r>
              <a:rPr lang="en-US" sz="8000" i="true">
                <a:solidFill>
                  <a:srgbClr val="EBE7D7"/>
                </a:solidFill>
                <a:latin typeface="Playfair Display Italics"/>
                <a:ea typeface="Playfair Display Italics"/>
                <a:cs typeface="Playfair Display Italics"/>
                <a:sym typeface="Playfair Display Italics"/>
              </a:rPr>
              <a:t>04</a:t>
            </a:r>
          </a:p>
        </p:txBody>
      </p:sp>
      <p:sp>
        <p:nvSpPr>
          <p:cNvPr name="TextBox 27" id="27"/>
          <p:cNvSpPr txBox="true"/>
          <p:nvPr/>
        </p:nvSpPr>
        <p:spPr>
          <a:xfrm rot="0">
            <a:off x="14089366" y="5358749"/>
            <a:ext cx="2637634" cy="1387475"/>
          </a:xfrm>
          <a:prstGeom prst="rect">
            <a:avLst/>
          </a:prstGeom>
        </p:spPr>
        <p:txBody>
          <a:bodyPr anchor="t" rtlCol="false" tIns="0" lIns="0" bIns="0" rIns="0">
            <a:spAutoFit/>
          </a:bodyPr>
          <a:lstStyle/>
          <a:p>
            <a:pPr algn="l">
              <a:lnSpc>
                <a:spcPts val="2799"/>
              </a:lnSpc>
            </a:pPr>
            <a:r>
              <a:rPr lang="en-US" sz="1999">
                <a:solidFill>
                  <a:srgbClr val="16161C"/>
                </a:solidFill>
                <a:latin typeface="Red Hat Display"/>
                <a:ea typeface="Red Hat Display"/>
                <a:cs typeface="Red Hat Display"/>
                <a:sym typeface="Red Hat Display"/>
              </a:rPr>
              <a:t>That piece is</a:t>
            </a:r>
            <a:r>
              <a:rPr lang="en-US" sz="1999">
                <a:solidFill>
                  <a:srgbClr val="16161C"/>
                </a:solidFill>
                <a:latin typeface="Red Hat Display"/>
                <a:ea typeface="Red Hat Display"/>
                <a:cs typeface="Red Hat Display"/>
                <a:sym typeface="Red Hat Display"/>
              </a:rPr>
              <a:t> sent to the language model, which uses it to answer accurately.</a:t>
            </a:r>
          </a:p>
        </p:txBody>
      </p:sp>
      <p:sp>
        <p:nvSpPr>
          <p:cNvPr name="TextBox 28" id="28"/>
          <p:cNvSpPr txBox="true"/>
          <p:nvPr/>
        </p:nvSpPr>
        <p:spPr>
          <a:xfrm rot="0">
            <a:off x="5727763" y="5358749"/>
            <a:ext cx="2637634" cy="1387475"/>
          </a:xfrm>
          <a:prstGeom prst="rect">
            <a:avLst/>
          </a:prstGeom>
        </p:spPr>
        <p:txBody>
          <a:bodyPr anchor="t" rtlCol="false" tIns="0" lIns="0" bIns="0" rIns="0">
            <a:spAutoFit/>
          </a:bodyPr>
          <a:lstStyle/>
          <a:p>
            <a:pPr algn="l">
              <a:lnSpc>
                <a:spcPts val="2799"/>
              </a:lnSpc>
            </a:pPr>
            <a:r>
              <a:rPr lang="en-US" sz="1999">
                <a:solidFill>
                  <a:srgbClr val="16161C"/>
                </a:solidFill>
                <a:latin typeface="Red Hat Display"/>
                <a:ea typeface="Red Hat Display"/>
                <a:cs typeface="Red Hat Display"/>
                <a:sym typeface="Red Hat Display"/>
              </a:rPr>
              <a:t>The </a:t>
            </a:r>
            <a:r>
              <a:rPr lang="en-US" sz="1999">
                <a:solidFill>
                  <a:srgbClr val="16161C"/>
                </a:solidFill>
                <a:latin typeface="Red Hat Display"/>
                <a:ea typeface="Red Hat Display"/>
                <a:cs typeface="Red Hat Display"/>
                <a:sym typeface="Red Hat Display"/>
              </a:rPr>
              <a:t>data is turned into embeddings — number patterns that represent meaning.</a:t>
            </a:r>
          </a:p>
        </p:txBody>
      </p:sp>
      <p:sp>
        <p:nvSpPr>
          <p:cNvPr name="TextBox 29" id="29"/>
          <p:cNvSpPr txBox="true"/>
          <p:nvPr/>
        </p:nvSpPr>
        <p:spPr>
          <a:xfrm rot="0">
            <a:off x="1099097" y="9477375"/>
            <a:ext cx="16089806" cy="524156"/>
          </a:xfrm>
          <a:prstGeom prst="rect">
            <a:avLst/>
          </a:prstGeom>
        </p:spPr>
        <p:txBody>
          <a:bodyPr anchor="t" rtlCol="false" tIns="0" lIns="0" bIns="0" rIns="0">
            <a:spAutoFit/>
          </a:bodyPr>
          <a:lstStyle/>
          <a:p>
            <a:pPr algn="l">
              <a:lnSpc>
                <a:spcPts val="4122"/>
              </a:lnSpc>
              <a:spcBef>
                <a:spcPct val="0"/>
              </a:spcBef>
            </a:pPr>
            <a:r>
              <a:rPr lang="en-US" sz="2944">
                <a:solidFill>
                  <a:srgbClr val="EBE7D7"/>
                </a:solidFill>
                <a:latin typeface="Raleway"/>
                <a:ea typeface="Raleway"/>
                <a:cs typeface="Raleway"/>
                <a:sym typeface="Raleway"/>
              </a:rPr>
              <a:t>It’s like giving your AI a searchable filing cabinet — instead of memorizing the whole library.</a:t>
            </a:r>
          </a:p>
        </p:txBody>
      </p:sp>
      <p:sp>
        <p:nvSpPr>
          <p:cNvPr name="TextBox 30" id="30"/>
          <p:cNvSpPr txBox="true"/>
          <p:nvPr/>
        </p:nvSpPr>
        <p:spPr>
          <a:xfrm rot="0">
            <a:off x="1026213" y="2012950"/>
            <a:ext cx="16089806" cy="524156"/>
          </a:xfrm>
          <a:prstGeom prst="rect">
            <a:avLst/>
          </a:prstGeom>
        </p:spPr>
        <p:txBody>
          <a:bodyPr anchor="t" rtlCol="false" tIns="0" lIns="0" bIns="0" rIns="0">
            <a:spAutoFit/>
          </a:bodyPr>
          <a:lstStyle/>
          <a:p>
            <a:pPr algn="l">
              <a:lnSpc>
                <a:spcPts val="4122"/>
              </a:lnSpc>
              <a:spcBef>
                <a:spcPct val="0"/>
              </a:spcBef>
            </a:pPr>
            <a:r>
              <a:rPr lang="en-US" sz="2944">
                <a:solidFill>
                  <a:srgbClr val="EBE7D7"/>
                </a:solidFill>
                <a:latin typeface="Raleway"/>
                <a:ea typeface="Raleway"/>
                <a:cs typeface="Raleway"/>
                <a:sym typeface="Raleway"/>
              </a:rPr>
              <a:t>How AI “Remembers” with RAG and Pinecone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aphicFrame>
        <p:nvGraphicFramePr>
          <p:cNvPr name="Object 2" id="2"/>
          <p:cNvGraphicFramePr/>
          <p:nvPr/>
        </p:nvGraphicFramePr>
        <p:xfrm>
          <a:off x="803413" y="4783214"/>
          <a:ext cx="5657850" cy="2514600"/>
        </p:xfrm>
        <a:graphic>
          <a:graphicData uri="http://schemas.openxmlformats.org/presentationml/2006/ole">
            <p:oleObj imgW="6781800" imgH="36449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803413" y="952500"/>
            <a:ext cx="2579371" cy="714433"/>
          </a:xfrm>
          <a:prstGeom prst="rect">
            <a:avLst/>
          </a:prstGeom>
        </p:spPr>
        <p:txBody>
          <a:bodyPr anchor="t" rtlCol="false" tIns="0" lIns="0" bIns="0" rIns="0">
            <a:spAutoFit/>
          </a:bodyPr>
          <a:lstStyle/>
          <a:p>
            <a:pPr algn="l">
              <a:lnSpc>
                <a:spcPts val="5898"/>
              </a:lnSpc>
            </a:pPr>
            <a:r>
              <a:rPr lang="en-US" sz="4212">
                <a:solidFill>
                  <a:srgbClr val="3E2750"/>
                </a:solidFill>
                <a:latin typeface="Playfair Display"/>
                <a:ea typeface="Playfair Display"/>
                <a:cs typeface="Playfair Display"/>
                <a:sym typeface="Playfair Display"/>
              </a:rPr>
              <a:t>Key Terms</a:t>
            </a:r>
          </a:p>
        </p:txBody>
      </p:sp>
      <p:sp>
        <p:nvSpPr>
          <p:cNvPr name="TextBox 4" id="4"/>
          <p:cNvSpPr txBox="true"/>
          <p:nvPr/>
        </p:nvSpPr>
        <p:spPr>
          <a:xfrm rot="0">
            <a:off x="803413" y="2107681"/>
            <a:ext cx="4460528" cy="1179830"/>
          </a:xfrm>
          <a:prstGeom prst="rect">
            <a:avLst/>
          </a:prstGeom>
        </p:spPr>
        <p:txBody>
          <a:bodyPr anchor="t" rtlCol="false" tIns="0" lIns="0" bIns="0" rIns="0">
            <a:spAutoFit/>
          </a:bodyPr>
          <a:lstStyle/>
          <a:p>
            <a:pPr algn="l">
              <a:lnSpc>
                <a:spcPts val="3219"/>
              </a:lnSpc>
            </a:pPr>
            <a:r>
              <a:rPr lang="en-US" b="true" sz="2299" spc="689">
                <a:solidFill>
                  <a:srgbClr val="315962"/>
                </a:solidFill>
                <a:latin typeface="Red Hat Display Bold"/>
                <a:ea typeface="Red Hat Display Bold"/>
                <a:cs typeface="Red Hat Display Bold"/>
                <a:sym typeface="Red Hat Display Bold"/>
              </a:rPr>
              <a:t>WHAT IS PINECONE?</a:t>
            </a:r>
          </a:p>
          <a:p>
            <a:pPr algn="l">
              <a:lnSpc>
                <a:spcPts val="3219"/>
              </a:lnSpc>
            </a:pPr>
          </a:p>
          <a:p>
            <a:pPr algn="l">
              <a:lnSpc>
                <a:spcPts val="3219"/>
              </a:lnSpc>
            </a:pPr>
          </a:p>
        </p:txBody>
      </p:sp>
      <p:sp>
        <p:nvSpPr>
          <p:cNvPr name="TextBox 5" id="5"/>
          <p:cNvSpPr txBox="true"/>
          <p:nvPr/>
        </p:nvSpPr>
        <p:spPr>
          <a:xfrm rot="0">
            <a:off x="803413" y="3013002"/>
            <a:ext cx="15819793" cy="1298575"/>
          </a:xfrm>
          <a:prstGeom prst="rect">
            <a:avLst/>
          </a:prstGeom>
        </p:spPr>
        <p:txBody>
          <a:bodyPr anchor="t" rtlCol="false" tIns="0" lIns="0" bIns="0" rIns="0">
            <a:spAutoFit/>
          </a:bodyPr>
          <a:lstStyle/>
          <a:p>
            <a:pPr algn="l">
              <a:lnSpc>
                <a:spcPts val="3499"/>
              </a:lnSpc>
            </a:pPr>
            <a:r>
              <a:rPr lang="en-US" sz="2499">
                <a:solidFill>
                  <a:srgbClr val="16161C"/>
                </a:solidFill>
                <a:latin typeface="Red Hat Display"/>
                <a:ea typeface="Red Hat Display"/>
                <a:cs typeface="Red Hat Display"/>
                <a:sym typeface="Red Hat Display"/>
              </a:rPr>
              <a:t>Pineco</a:t>
            </a:r>
            <a:r>
              <a:rPr lang="en-US" sz="2499">
                <a:solidFill>
                  <a:srgbClr val="16161C"/>
                </a:solidFill>
                <a:latin typeface="Red Hat Display"/>
                <a:ea typeface="Red Hat Display"/>
                <a:cs typeface="Red Hat Display"/>
                <a:sym typeface="Red Hat Display"/>
              </a:rPr>
              <a:t>ne is a vector database — a place to store and search those embeddings efficiently.</a:t>
            </a:r>
          </a:p>
          <a:p>
            <a:pPr algn="l">
              <a:lnSpc>
                <a:spcPts val="3499"/>
              </a:lnSpc>
            </a:pPr>
            <a:r>
              <a:rPr lang="en-US" sz="2499">
                <a:solidFill>
                  <a:srgbClr val="16161C"/>
                </a:solidFill>
                <a:latin typeface="Red Hat Display"/>
                <a:ea typeface="Red Hat Display"/>
                <a:cs typeface="Red Hat Display"/>
                <a:sym typeface="Red Hat Display"/>
              </a:rPr>
              <a:t>Think of Pinecone as your AI’s long-term memory drive.</a:t>
            </a:r>
          </a:p>
          <a:p>
            <a:pPr algn="l">
              <a:lnSpc>
                <a:spcPts val="3499"/>
              </a:lnSpc>
            </a:pPr>
            <a:r>
              <a:rPr lang="en-US" sz="2499">
                <a:solidFill>
                  <a:srgbClr val="16161C"/>
                </a:solidFill>
                <a:latin typeface="Red Hat Display"/>
                <a:ea typeface="Red Hat Display"/>
                <a:cs typeface="Red Hat Display"/>
                <a:sym typeface="Red Hat Display"/>
              </a:rPr>
              <a:t> It doesn’t store pictures or words — it stores meanings as numbers.”</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EBE7D7"/>
        </a:solidFill>
      </p:bgPr>
    </p:bg>
    <p:spTree>
      <p:nvGrpSpPr>
        <p:cNvPr id="1" name=""/>
        <p:cNvGrpSpPr/>
        <p:nvPr/>
      </p:nvGrpSpPr>
      <p:grpSpPr>
        <a:xfrm>
          <a:off x="0" y="0"/>
          <a:ext cx="0" cy="0"/>
          <a:chOff x="0" y="0"/>
          <a:chExt cx="0" cy="0"/>
        </a:xfrm>
      </p:grpSpPr>
      <p:sp>
        <p:nvSpPr>
          <p:cNvPr name="TextBox 2" id="2"/>
          <p:cNvSpPr txBox="true"/>
          <p:nvPr/>
        </p:nvSpPr>
        <p:spPr>
          <a:xfrm rot="0">
            <a:off x="803413" y="1375972"/>
            <a:ext cx="10488737" cy="669926"/>
          </a:xfrm>
          <a:prstGeom prst="rect">
            <a:avLst/>
          </a:prstGeom>
        </p:spPr>
        <p:txBody>
          <a:bodyPr anchor="t" rtlCol="false" tIns="0" lIns="0" bIns="0" rIns="0">
            <a:spAutoFit/>
          </a:bodyPr>
          <a:lstStyle/>
          <a:p>
            <a:pPr algn="l">
              <a:lnSpc>
                <a:spcPts val="5599"/>
              </a:lnSpc>
            </a:pPr>
            <a:r>
              <a:rPr lang="en-US" b="true" sz="3999" spc="1199">
                <a:solidFill>
                  <a:srgbClr val="315962"/>
                </a:solidFill>
                <a:latin typeface="Red Hat Display Bold"/>
                <a:ea typeface="Red Hat Display Bold"/>
                <a:cs typeface="Red Hat Display Bold"/>
                <a:sym typeface="Red Hat Display Bold"/>
              </a:rPr>
              <a:t>WHY USE RAG + PINECONE?</a:t>
            </a:r>
          </a:p>
        </p:txBody>
      </p:sp>
      <p:sp>
        <p:nvSpPr>
          <p:cNvPr name="TextBox 3" id="3"/>
          <p:cNvSpPr txBox="true"/>
          <p:nvPr/>
        </p:nvSpPr>
        <p:spPr>
          <a:xfrm rot="0">
            <a:off x="650730" y="2503331"/>
            <a:ext cx="15819793" cy="2380616"/>
          </a:xfrm>
          <a:prstGeom prst="rect">
            <a:avLst/>
          </a:prstGeom>
        </p:spPr>
        <p:txBody>
          <a:bodyPr anchor="t" rtlCol="false" tIns="0" lIns="0" bIns="0" rIns="0">
            <a:spAutoFit/>
          </a:bodyPr>
          <a:lstStyle/>
          <a:p>
            <a:pPr algn="l" marL="734051" indent="-367026" lvl="1">
              <a:lnSpc>
                <a:spcPts val="4759"/>
              </a:lnSpc>
              <a:buFont typeface="Arial"/>
              <a:buChar char="•"/>
            </a:pPr>
            <a:r>
              <a:rPr lang="en-US" sz="3399">
                <a:solidFill>
                  <a:srgbClr val="16161C"/>
                </a:solidFill>
                <a:latin typeface="Red Hat Display"/>
                <a:ea typeface="Red Hat Display"/>
                <a:cs typeface="Red Hat Display"/>
                <a:sym typeface="Red Hat Display"/>
              </a:rPr>
              <a:t>Keeps your</a:t>
            </a:r>
            <a:r>
              <a:rPr lang="en-US" sz="3399">
                <a:solidFill>
                  <a:srgbClr val="16161C"/>
                </a:solidFill>
                <a:latin typeface="Red Hat Display"/>
                <a:ea typeface="Red Hat Display"/>
                <a:cs typeface="Red Hat Display"/>
                <a:sym typeface="Red Hat Display"/>
              </a:rPr>
              <a:t> AI’s answers accurate and current.</a:t>
            </a:r>
          </a:p>
          <a:p>
            <a:pPr algn="l" marL="734051" indent="-367026" lvl="1">
              <a:lnSpc>
                <a:spcPts val="4759"/>
              </a:lnSpc>
              <a:buFont typeface="Arial"/>
              <a:buChar char="•"/>
            </a:pPr>
            <a:r>
              <a:rPr lang="en-US" sz="3399">
                <a:solidFill>
                  <a:srgbClr val="16161C"/>
                </a:solidFill>
                <a:latin typeface="Red Hat Display"/>
                <a:ea typeface="Red Hat Display"/>
                <a:cs typeface="Red Hat Display"/>
                <a:sym typeface="Red Hat Display"/>
              </a:rPr>
              <a:t>Let’s you use your own data instead of internet training data.</a:t>
            </a:r>
          </a:p>
          <a:p>
            <a:pPr algn="l" marL="734051" indent="-367026" lvl="1">
              <a:lnSpc>
                <a:spcPts val="4759"/>
              </a:lnSpc>
              <a:buFont typeface="Arial"/>
              <a:buChar char="•"/>
            </a:pPr>
            <a:r>
              <a:rPr lang="en-US" sz="3399">
                <a:solidFill>
                  <a:srgbClr val="16161C"/>
                </a:solidFill>
                <a:latin typeface="Red Hat Display"/>
                <a:ea typeface="Red Hat Display"/>
                <a:cs typeface="Red Hat Display"/>
                <a:sym typeface="Red Hat Display"/>
              </a:rPr>
              <a:t>Enables knowledge-based agents (like an FAQ bot or product assistant).</a:t>
            </a:r>
          </a:p>
          <a:p>
            <a:pPr algn="l">
              <a:lnSpc>
                <a:spcPts val="4759"/>
              </a:lnSpc>
            </a:pPr>
          </a:p>
        </p:txBody>
      </p:sp>
      <p:sp>
        <p:nvSpPr>
          <p:cNvPr name="TextBox 4" id="4"/>
          <p:cNvSpPr txBox="true"/>
          <p:nvPr/>
        </p:nvSpPr>
        <p:spPr>
          <a:xfrm rot="0">
            <a:off x="650730" y="7906384"/>
            <a:ext cx="15819793" cy="580391"/>
          </a:xfrm>
          <a:prstGeom prst="rect">
            <a:avLst/>
          </a:prstGeom>
        </p:spPr>
        <p:txBody>
          <a:bodyPr anchor="t" rtlCol="false" tIns="0" lIns="0" bIns="0" rIns="0">
            <a:spAutoFit/>
          </a:bodyPr>
          <a:lstStyle/>
          <a:p>
            <a:pPr algn="l">
              <a:lnSpc>
                <a:spcPts val="4759"/>
              </a:lnSpc>
            </a:pPr>
            <a:r>
              <a:rPr lang="en-US" sz="3399">
                <a:solidFill>
                  <a:srgbClr val="16161C"/>
                </a:solidFill>
                <a:latin typeface="Red Hat Display"/>
                <a:ea typeface="Red Hat Display"/>
                <a:cs typeface="Red Hat Display"/>
                <a:sym typeface="Red Hat Display"/>
              </a:rPr>
              <a:t>Take-Home: Upload</a:t>
            </a:r>
            <a:r>
              <a:rPr lang="en-US" sz="3399">
                <a:solidFill>
                  <a:srgbClr val="16161C"/>
                </a:solidFill>
                <a:latin typeface="Red Hat Display"/>
                <a:ea typeface="Red Hat Display"/>
                <a:cs typeface="Red Hat Display"/>
                <a:sym typeface="Red Hat Display"/>
              </a:rPr>
              <a:t> a dataset  into Pinecone (data set provided)</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5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976953" y="1607116"/>
            <a:ext cx="14334093" cy="6962835"/>
            <a:chOff x="0" y="0"/>
            <a:chExt cx="3775234" cy="1833833"/>
          </a:xfrm>
        </p:grpSpPr>
        <p:sp>
          <p:nvSpPr>
            <p:cNvPr name="Freeform 5" id="5"/>
            <p:cNvSpPr/>
            <p:nvPr/>
          </p:nvSpPr>
          <p:spPr>
            <a:xfrm flipH="false" flipV="false" rot="0">
              <a:off x="0" y="0"/>
              <a:ext cx="3775234" cy="1833833"/>
            </a:xfrm>
            <a:custGeom>
              <a:avLst/>
              <a:gdLst/>
              <a:ahLst/>
              <a:cxnLst/>
              <a:rect r="r" b="b" t="t" l="l"/>
              <a:pathLst>
                <a:path h="1833833" w="3775234">
                  <a:moveTo>
                    <a:pt x="0" y="0"/>
                  </a:moveTo>
                  <a:lnTo>
                    <a:pt x="3775234" y="0"/>
                  </a:lnTo>
                  <a:lnTo>
                    <a:pt x="3775234" y="1833833"/>
                  </a:lnTo>
                  <a:lnTo>
                    <a:pt x="0" y="1833833"/>
                  </a:lnTo>
                  <a:close/>
                </a:path>
              </a:pathLst>
            </a:custGeom>
            <a:solidFill>
              <a:srgbClr val="3E2750"/>
            </a:solidFill>
            <a:ln w="76200" cap="sq">
              <a:solidFill>
                <a:srgbClr val="EBE7D7"/>
              </a:solidFill>
              <a:prstDash val="solid"/>
              <a:miter/>
            </a:ln>
          </p:spPr>
        </p:sp>
        <p:sp>
          <p:nvSpPr>
            <p:cNvPr name="TextBox 6" id="6"/>
            <p:cNvSpPr txBox="true"/>
            <p:nvPr/>
          </p:nvSpPr>
          <p:spPr>
            <a:xfrm>
              <a:off x="0" y="-38100"/>
              <a:ext cx="3775234" cy="187193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4635287" y="2784370"/>
            <a:ext cx="9172179" cy="2727326"/>
          </a:xfrm>
          <a:prstGeom prst="rect">
            <a:avLst/>
          </a:prstGeom>
        </p:spPr>
        <p:txBody>
          <a:bodyPr anchor="t" rtlCol="false" tIns="0" lIns="0" bIns="0" rIns="0">
            <a:spAutoFit/>
          </a:bodyPr>
          <a:lstStyle/>
          <a:p>
            <a:pPr algn="ctr">
              <a:lnSpc>
                <a:spcPts val="22399"/>
              </a:lnSpc>
            </a:pPr>
            <a:r>
              <a:rPr lang="en-US" sz="15999">
                <a:solidFill>
                  <a:srgbClr val="EBE7D7"/>
                </a:solidFill>
                <a:latin typeface="Playfair Display"/>
                <a:ea typeface="Playfair Display"/>
                <a:cs typeface="Playfair Display"/>
                <a:sym typeface="Playfair Display"/>
              </a:rPr>
              <a:t>Questions</a:t>
            </a:r>
          </a:p>
        </p:txBody>
      </p:sp>
      <p:sp>
        <p:nvSpPr>
          <p:cNvPr name="TextBox 8" id="8"/>
          <p:cNvSpPr txBox="true"/>
          <p:nvPr/>
        </p:nvSpPr>
        <p:spPr>
          <a:xfrm rot="0">
            <a:off x="5982635" y="5843551"/>
            <a:ext cx="6589613" cy="580390"/>
          </a:xfrm>
          <a:prstGeom prst="rect">
            <a:avLst/>
          </a:prstGeom>
        </p:spPr>
        <p:txBody>
          <a:bodyPr anchor="t" rtlCol="false" tIns="0" lIns="0" bIns="0" rIns="0">
            <a:spAutoFit/>
          </a:bodyPr>
          <a:lstStyle/>
          <a:p>
            <a:pPr algn="ctr">
              <a:lnSpc>
                <a:spcPts val="4759"/>
              </a:lnSpc>
            </a:pPr>
            <a:r>
              <a:rPr lang="en-US" sz="3399">
                <a:solidFill>
                  <a:srgbClr val="EBE7D7"/>
                </a:solidFill>
                <a:latin typeface="Red Hat Display"/>
                <a:ea typeface="Red Hat Display"/>
                <a:cs typeface="Red Hat Display"/>
                <a:sym typeface="Red Hat Display"/>
              </a:rPr>
              <a:t>Type your question in the chat box</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BBB4C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05332"/>
            <a:ext cx="16625520" cy="5153911"/>
          </a:xfrm>
          <a:custGeom>
            <a:avLst/>
            <a:gdLst/>
            <a:ahLst/>
            <a:cxnLst/>
            <a:rect r="r" b="b" t="t" l="l"/>
            <a:pathLst>
              <a:path h="5153911" w="16625520">
                <a:moveTo>
                  <a:pt x="0" y="0"/>
                </a:moveTo>
                <a:lnTo>
                  <a:pt x="16625520" y="0"/>
                </a:lnTo>
                <a:lnTo>
                  <a:pt x="16625520" y="5153911"/>
                </a:lnTo>
                <a:lnTo>
                  <a:pt x="0" y="5153911"/>
                </a:lnTo>
                <a:lnTo>
                  <a:pt x="0" y="0"/>
                </a:lnTo>
                <a:close/>
              </a:path>
            </a:pathLst>
          </a:custGeom>
          <a:blipFill>
            <a:blip r:embed="rId2"/>
            <a:stretch>
              <a:fillRect l="0" t="0" r="0" b="0"/>
            </a:stretch>
          </a:blipFill>
        </p:spPr>
      </p:sp>
      <p:sp>
        <p:nvSpPr>
          <p:cNvPr name="TextBox 3" id="3"/>
          <p:cNvSpPr txBox="true"/>
          <p:nvPr/>
        </p:nvSpPr>
        <p:spPr>
          <a:xfrm rot="0">
            <a:off x="1028700" y="674748"/>
            <a:ext cx="12276683" cy="1193800"/>
          </a:xfrm>
          <a:prstGeom prst="rect">
            <a:avLst/>
          </a:prstGeom>
        </p:spPr>
        <p:txBody>
          <a:bodyPr anchor="t" rtlCol="false" tIns="0" lIns="0" bIns="0" rIns="0">
            <a:spAutoFit/>
          </a:bodyPr>
          <a:lstStyle/>
          <a:p>
            <a:pPr algn="l">
              <a:lnSpc>
                <a:spcPts val="9799"/>
              </a:lnSpc>
            </a:pPr>
            <a:r>
              <a:rPr lang="en-US" sz="6999">
                <a:solidFill>
                  <a:srgbClr val="3E2750"/>
                </a:solidFill>
                <a:latin typeface="Playfair Display"/>
                <a:ea typeface="Playfair Display"/>
                <a:cs typeface="Playfair Display"/>
                <a:sym typeface="Playfair Display"/>
              </a:rPr>
              <a:t>Retreiving Data from Pinecone</a:t>
            </a:r>
          </a:p>
        </p:txBody>
      </p:sp>
      <p:sp>
        <p:nvSpPr>
          <p:cNvPr name="TextBox 4" id="4"/>
          <p:cNvSpPr txBox="true"/>
          <p:nvPr/>
        </p:nvSpPr>
        <p:spPr>
          <a:xfrm rot="0">
            <a:off x="1028700" y="8097238"/>
            <a:ext cx="16625520" cy="1780541"/>
          </a:xfrm>
          <a:prstGeom prst="rect">
            <a:avLst/>
          </a:prstGeom>
        </p:spPr>
        <p:txBody>
          <a:bodyPr anchor="t" rtlCol="false" tIns="0" lIns="0" bIns="0" rIns="0">
            <a:spAutoFit/>
          </a:bodyPr>
          <a:lstStyle/>
          <a:p>
            <a:pPr algn="l">
              <a:lnSpc>
                <a:spcPts val="4759"/>
              </a:lnSpc>
            </a:pPr>
            <a:r>
              <a:rPr lang="en-US" sz="3399">
                <a:solidFill>
                  <a:srgbClr val="16161C"/>
                </a:solidFill>
                <a:latin typeface="Red Hat Display"/>
                <a:ea typeface="Red Hat Display"/>
                <a:cs typeface="Red Hat Display"/>
                <a:sym typeface="Red Hat Display"/>
              </a:rPr>
              <a:t>Walkthrough in n8n</a:t>
            </a:r>
          </a:p>
          <a:p>
            <a:pPr algn="l">
              <a:lnSpc>
                <a:spcPts val="4759"/>
              </a:lnSpc>
            </a:pPr>
          </a:p>
          <a:p>
            <a:pPr algn="l">
              <a:lnSpc>
                <a:spcPts val="4759"/>
              </a:lnSpc>
            </a:pPr>
            <a:r>
              <a:rPr lang="en-US" sz="3399">
                <a:solidFill>
                  <a:srgbClr val="16161C"/>
                </a:solidFill>
                <a:latin typeface="Red Hat Display"/>
                <a:ea typeface="Red Hat Display"/>
                <a:cs typeface="Red Hat Display"/>
                <a:sym typeface="Red Hat Display"/>
              </a:rPr>
              <a:t>Take home assignment - build your own chatbot to retreive information from dataset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5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976953" y="1607116"/>
            <a:ext cx="14334093" cy="6962835"/>
            <a:chOff x="0" y="0"/>
            <a:chExt cx="3775234" cy="1833833"/>
          </a:xfrm>
        </p:grpSpPr>
        <p:sp>
          <p:nvSpPr>
            <p:cNvPr name="Freeform 5" id="5"/>
            <p:cNvSpPr/>
            <p:nvPr/>
          </p:nvSpPr>
          <p:spPr>
            <a:xfrm flipH="false" flipV="false" rot="0">
              <a:off x="0" y="0"/>
              <a:ext cx="3775234" cy="1833833"/>
            </a:xfrm>
            <a:custGeom>
              <a:avLst/>
              <a:gdLst/>
              <a:ahLst/>
              <a:cxnLst/>
              <a:rect r="r" b="b" t="t" l="l"/>
              <a:pathLst>
                <a:path h="1833833" w="3775234">
                  <a:moveTo>
                    <a:pt x="0" y="0"/>
                  </a:moveTo>
                  <a:lnTo>
                    <a:pt x="3775234" y="0"/>
                  </a:lnTo>
                  <a:lnTo>
                    <a:pt x="3775234" y="1833833"/>
                  </a:lnTo>
                  <a:lnTo>
                    <a:pt x="0" y="1833833"/>
                  </a:lnTo>
                  <a:close/>
                </a:path>
              </a:pathLst>
            </a:custGeom>
            <a:solidFill>
              <a:srgbClr val="3E2750"/>
            </a:solidFill>
            <a:ln w="76200" cap="sq">
              <a:solidFill>
                <a:srgbClr val="EBE7D7"/>
              </a:solidFill>
              <a:prstDash val="solid"/>
              <a:miter/>
            </a:ln>
          </p:spPr>
        </p:sp>
        <p:sp>
          <p:nvSpPr>
            <p:cNvPr name="TextBox 6" id="6"/>
            <p:cNvSpPr txBox="true"/>
            <p:nvPr/>
          </p:nvSpPr>
          <p:spPr>
            <a:xfrm>
              <a:off x="0" y="-38100"/>
              <a:ext cx="3775234" cy="187193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4635287" y="2784370"/>
            <a:ext cx="9172179" cy="2727326"/>
          </a:xfrm>
          <a:prstGeom prst="rect">
            <a:avLst/>
          </a:prstGeom>
        </p:spPr>
        <p:txBody>
          <a:bodyPr anchor="t" rtlCol="false" tIns="0" lIns="0" bIns="0" rIns="0">
            <a:spAutoFit/>
          </a:bodyPr>
          <a:lstStyle/>
          <a:p>
            <a:pPr algn="ctr">
              <a:lnSpc>
                <a:spcPts val="22399"/>
              </a:lnSpc>
            </a:pPr>
            <a:r>
              <a:rPr lang="en-US" sz="15999">
                <a:solidFill>
                  <a:srgbClr val="EBE7D7"/>
                </a:solidFill>
                <a:latin typeface="Playfair Display"/>
                <a:ea typeface="Playfair Display"/>
                <a:cs typeface="Playfair Display"/>
                <a:sym typeface="Playfair Display"/>
              </a:rPr>
              <a:t>Questions</a:t>
            </a:r>
          </a:p>
        </p:txBody>
      </p:sp>
      <p:sp>
        <p:nvSpPr>
          <p:cNvPr name="TextBox 8" id="8"/>
          <p:cNvSpPr txBox="true"/>
          <p:nvPr/>
        </p:nvSpPr>
        <p:spPr>
          <a:xfrm rot="0">
            <a:off x="5982635" y="5843551"/>
            <a:ext cx="6589613" cy="580390"/>
          </a:xfrm>
          <a:prstGeom prst="rect">
            <a:avLst/>
          </a:prstGeom>
        </p:spPr>
        <p:txBody>
          <a:bodyPr anchor="t" rtlCol="false" tIns="0" lIns="0" bIns="0" rIns="0">
            <a:spAutoFit/>
          </a:bodyPr>
          <a:lstStyle/>
          <a:p>
            <a:pPr algn="ctr">
              <a:lnSpc>
                <a:spcPts val="4759"/>
              </a:lnSpc>
            </a:pPr>
            <a:r>
              <a:rPr lang="en-US" sz="3399">
                <a:solidFill>
                  <a:srgbClr val="EBE7D7"/>
                </a:solidFill>
                <a:latin typeface="Red Hat Display"/>
                <a:ea typeface="Red Hat Display"/>
                <a:cs typeface="Red Hat Display"/>
                <a:sym typeface="Red Hat Display"/>
              </a:rPr>
              <a:t>Type your question in the chat box</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5234590" y="2424936"/>
            <a:ext cx="7811684" cy="5657850"/>
            <a:chOff x="0" y="0"/>
            <a:chExt cx="2057398" cy="1490133"/>
          </a:xfrm>
        </p:grpSpPr>
        <p:sp>
          <p:nvSpPr>
            <p:cNvPr name="Freeform 5" id="5"/>
            <p:cNvSpPr/>
            <p:nvPr/>
          </p:nvSpPr>
          <p:spPr>
            <a:xfrm flipH="false" flipV="false" rot="0">
              <a:off x="0" y="0"/>
              <a:ext cx="2057398" cy="1490133"/>
            </a:xfrm>
            <a:custGeom>
              <a:avLst/>
              <a:gdLst/>
              <a:ahLst/>
              <a:cxnLst/>
              <a:rect r="r" b="b" t="t" l="l"/>
              <a:pathLst>
                <a:path h="1490133" w="2057398">
                  <a:moveTo>
                    <a:pt x="0" y="0"/>
                  </a:moveTo>
                  <a:lnTo>
                    <a:pt x="2057398" y="0"/>
                  </a:lnTo>
                  <a:lnTo>
                    <a:pt x="2057398" y="1490133"/>
                  </a:lnTo>
                  <a:lnTo>
                    <a:pt x="0" y="1490133"/>
                  </a:lnTo>
                  <a:close/>
                </a:path>
              </a:pathLst>
            </a:custGeom>
            <a:solidFill>
              <a:srgbClr val="3E2750"/>
            </a:solidFill>
          </p:spPr>
        </p:sp>
        <p:sp>
          <p:nvSpPr>
            <p:cNvPr name="TextBox 6" id="6"/>
            <p:cNvSpPr txBox="true"/>
            <p:nvPr/>
          </p:nvSpPr>
          <p:spPr>
            <a:xfrm>
              <a:off x="0" y="-38100"/>
              <a:ext cx="2057398" cy="1528233"/>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5234590" y="2424936"/>
            <a:ext cx="7811684" cy="5657850"/>
            <a:chOff x="0" y="0"/>
            <a:chExt cx="8767322" cy="6350000"/>
          </a:xfrm>
        </p:grpSpPr>
        <p:sp>
          <p:nvSpPr>
            <p:cNvPr name="Freeform 8" id="8"/>
            <p:cNvSpPr/>
            <p:nvPr/>
          </p:nvSpPr>
          <p:spPr>
            <a:xfrm flipH="false" flipV="false" rot="0">
              <a:off x="0" y="0"/>
              <a:ext cx="8767322" cy="6350000"/>
            </a:xfrm>
            <a:custGeom>
              <a:avLst/>
              <a:gdLst/>
              <a:ahLst/>
              <a:cxnLst/>
              <a:rect r="r" b="b" t="t" l="l"/>
              <a:pathLst>
                <a:path h="6350000" w="8767322">
                  <a:moveTo>
                    <a:pt x="8767322" y="279400"/>
                  </a:moveTo>
                  <a:lnTo>
                    <a:pt x="8767322" y="0"/>
                  </a:lnTo>
                  <a:lnTo>
                    <a:pt x="0" y="0"/>
                  </a:lnTo>
                  <a:lnTo>
                    <a:pt x="0" y="6350000"/>
                  </a:lnTo>
                  <a:lnTo>
                    <a:pt x="8767322" y="6350000"/>
                  </a:lnTo>
                  <a:lnTo>
                    <a:pt x="8767322" y="279400"/>
                  </a:lnTo>
                  <a:close/>
                  <a:moveTo>
                    <a:pt x="8688582" y="279400"/>
                  </a:moveTo>
                  <a:lnTo>
                    <a:pt x="8688582" y="6271260"/>
                  </a:lnTo>
                  <a:lnTo>
                    <a:pt x="78740" y="6271260"/>
                  </a:lnTo>
                  <a:lnTo>
                    <a:pt x="78740" y="78740"/>
                  </a:lnTo>
                  <a:lnTo>
                    <a:pt x="8688582" y="78740"/>
                  </a:lnTo>
                  <a:lnTo>
                    <a:pt x="8688582" y="279400"/>
                  </a:lnTo>
                  <a:close/>
                </a:path>
              </a:pathLst>
            </a:custGeom>
            <a:solidFill>
              <a:srgbClr val="EBE7D7"/>
            </a:solidFill>
          </p:spPr>
        </p:sp>
      </p:grpSp>
      <p:sp>
        <p:nvSpPr>
          <p:cNvPr name="AutoShape 9" id="9"/>
          <p:cNvSpPr/>
          <p:nvPr/>
        </p:nvSpPr>
        <p:spPr>
          <a:xfrm rot="0">
            <a:off x="6107858" y="5765713"/>
            <a:ext cx="6083896" cy="0"/>
          </a:xfrm>
          <a:prstGeom prst="line">
            <a:avLst/>
          </a:prstGeom>
          <a:ln cap="rnd" w="9525">
            <a:solidFill>
              <a:srgbClr val="3E2750"/>
            </a:solidFill>
            <a:prstDash val="solid"/>
            <a:headEnd type="none" len="sm" w="sm"/>
            <a:tailEnd type="none" len="sm" w="sm"/>
          </a:ln>
        </p:spPr>
      </p:sp>
      <p:sp>
        <p:nvSpPr>
          <p:cNvPr name="TextBox 10" id="10"/>
          <p:cNvSpPr txBox="true"/>
          <p:nvPr/>
        </p:nvSpPr>
        <p:spPr>
          <a:xfrm rot="0">
            <a:off x="6962813" y="3673420"/>
            <a:ext cx="4373984" cy="1882774"/>
          </a:xfrm>
          <a:prstGeom prst="rect">
            <a:avLst/>
          </a:prstGeom>
        </p:spPr>
        <p:txBody>
          <a:bodyPr anchor="t" rtlCol="false" tIns="0" lIns="0" bIns="0" rIns="0">
            <a:spAutoFit/>
          </a:bodyPr>
          <a:lstStyle/>
          <a:p>
            <a:pPr algn="ctr">
              <a:lnSpc>
                <a:spcPts val="15400"/>
              </a:lnSpc>
            </a:pPr>
            <a:r>
              <a:rPr lang="en-US" sz="11000">
                <a:solidFill>
                  <a:srgbClr val="EBE7D7"/>
                </a:solidFill>
                <a:latin typeface="Playfair Display"/>
                <a:ea typeface="Playfair Display"/>
                <a:cs typeface="Playfair Display"/>
                <a:sym typeface="Playfair Display"/>
              </a:rPr>
              <a:t>Week 5</a:t>
            </a:r>
          </a:p>
        </p:txBody>
      </p:sp>
      <p:sp>
        <p:nvSpPr>
          <p:cNvPr name="TextBox 11" id="11"/>
          <p:cNvSpPr txBox="true"/>
          <p:nvPr/>
        </p:nvSpPr>
        <p:spPr>
          <a:xfrm rot="0">
            <a:off x="6107858" y="6060263"/>
            <a:ext cx="6083896" cy="1298575"/>
          </a:xfrm>
          <a:prstGeom prst="rect">
            <a:avLst/>
          </a:prstGeom>
        </p:spPr>
        <p:txBody>
          <a:bodyPr anchor="t" rtlCol="false" tIns="0" lIns="0" bIns="0" rIns="0">
            <a:spAutoFit/>
          </a:bodyPr>
          <a:lstStyle/>
          <a:p>
            <a:pPr algn="ctr">
              <a:lnSpc>
                <a:spcPts val="3499"/>
              </a:lnSpc>
            </a:pPr>
            <a:r>
              <a:rPr lang="en-US" b="true" sz="2499" spc="749">
                <a:solidFill>
                  <a:srgbClr val="EBE7D7"/>
                </a:solidFill>
                <a:latin typeface="Red Hat Display Bold"/>
                <a:ea typeface="Red Hat Display Bold"/>
                <a:cs typeface="Red Hat Display Bold"/>
                <a:sym typeface="Red Hat Display Bold"/>
              </a:rPr>
              <a:t>INTEGRATION ARCHITECTURE &amp; DATA FLOW CONCEPTS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906392" cy="10287000"/>
            <a:chOff x="0" y="0"/>
            <a:chExt cx="11875189" cy="13716000"/>
          </a:xfrm>
        </p:grpSpPr>
        <p:sp>
          <p:nvSpPr>
            <p:cNvPr name="AutoShape 3" id="3"/>
            <p:cNvSpPr/>
            <p:nvPr/>
          </p:nvSpPr>
          <p:spPr>
            <a:xfrm>
              <a:off x="0" y="0"/>
              <a:ext cx="11875189" cy="13716000"/>
            </a:xfrm>
            <a:prstGeom prst="rect">
              <a:avLst/>
            </a:prstGeom>
            <a:solidFill>
              <a:srgbClr val="EBE7D7"/>
            </a:solidFill>
          </p:spPr>
        </p:sp>
      </p:grpSp>
      <p:grpSp>
        <p:nvGrpSpPr>
          <p:cNvPr name="Group 4" id="4"/>
          <p:cNvGrpSpPr/>
          <p:nvPr/>
        </p:nvGrpSpPr>
        <p:grpSpPr>
          <a:xfrm rot="0">
            <a:off x="0" y="0"/>
            <a:ext cx="8906392" cy="3185341"/>
            <a:chOff x="0" y="0"/>
            <a:chExt cx="11875189" cy="4247121"/>
          </a:xfrm>
        </p:grpSpPr>
        <p:pic>
          <p:nvPicPr>
            <p:cNvPr name="Picture 5" id="5"/>
            <p:cNvPicPr>
              <a:picLocks noChangeAspect="true"/>
            </p:cNvPicPr>
            <p:nvPr/>
          </p:nvPicPr>
          <p:blipFill>
            <a:blip r:embed="rId2"/>
            <a:srcRect l="0" t="23127" r="0" b="23127"/>
            <a:stretch>
              <a:fillRect/>
            </a:stretch>
          </p:blipFill>
          <p:spPr>
            <a:xfrm flipH="false" flipV="false">
              <a:off x="0" y="0"/>
              <a:ext cx="11875189" cy="4247121"/>
            </a:xfrm>
            <a:prstGeom prst="rect">
              <a:avLst/>
            </a:prstGeom>
          </p:spPr>
        </p:pic>
      </p:grpSp>
      <p:grpSp>
        <p:nvGrpSpPr>
          <p:cNvPr name="Group 6" id="6"/>
          <p:cNvGrpSpPr/>
          <p:nvPr/>
        </p:nvGrpSpPr>
        <p:grpSpPr>
          <a:xfrm rot="0">
            <a:off x="8324689" y="753206"/>
            <a:ext cx="1163405" cy="116340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8" id="8"/>
          <p:cNvSpPr txBox="true"/>
          <p:nvPr/>
        </p:nvSpPr>
        <p:spPr>
          <a:xfrm rot="0">
            <a:off x="723252" y="3749049"/>
            <a:ext cx="2252365" cy="953135"/>
          </a:xfrm>
          <a:prstGeom prst="rect">
            <a:avLst/>
          </a:prstGeom>
        </p:spPr>
        <p:txBody>
          <a:bodyPr anchor="t" rtlCol="false" tIns="0" lIns="0" bIns="0" rIns="0">
            <a:spAutoFit/>
          </a:bodyPr>
          <a:lstStyle/>
          <a:p>
            <a:pPr algn="l">
              <a:lnSpc>
                <a:spcPts val="7840"/>
              </a:lnSpc>
            </a:pPr>
            <a:r>
              <a:rPr lang="en-US" sz="5600">
                <a:solidFill>
                  <a:srgbClr val="3E2750"/>
                </a:solidFill>
                <a:latin typeface="Playfair Display"/>
                <a:ea typeface="Playfair Display"/>
                <a:cs typeface="Playfair Display"/>
                <a:sym typeface="Playfair Display"/>
              </a:rPr>
              <a:t>Week 3</a:t>
            </a:r>
          </a:p>
        </p:txBody>
      </p:sp>
      <p:sp>
        <p:nvSpPr>
          <p:cNvPr name="TextBox 9" id="9"/>
          <p:cNvSpPr txBox="true"/>
          <p:nvPr/>
        </p:nvSpPr>
        <p:spPr>
          <a:xfrm rot="0">
            <a:off x="723252" y="4968270"/>
            <a:ext cx="7690172" cy="763270"/>
          </a:xfrm>
          <a:prstGeom prst="rect">
            <a:avLst/>
          </a:prstGeom>
        </p:spPr>
        <p:txBody>
          <a:bodyPr anchor="t" rtlCol="false" tIns="0" lIns="0" bIns="0" rIns="0">
            <a:spAutoFit/>
          </a:bodyPr>
          <a:lstStyle/>
          <a:p>
            <a:pPr algn="l">
              <a:lnSpc>
                <a:spcPts val="3079"/>
              </a:lnSpc>
            </a:pPr>
            <a:r>
              <a:rPr lang="en-US" b="true" sz="2199" spc="659">
                <a:solidFill>
                  <a:srgbClr val="315962"/>
                </a:solidFill>
                <a:latin typeface="Red Hat Display Bold"/>
                <a:ea typeface="Red Hat Display Bold"/>
                <a:cs typeface="Red Hat Display Bold"/>
                <a:sym typeface="Red Hat Display Bold"/>
              </a:rPr>
              <a:t>FROM STATIC TO CONVERSATIONAL:</a:t>
            </a:r>
          </a:p>
          <a:p>
            <a:pPr algn="l">
              <a:lnSpc>
                <a:spcPts val="3079"/>
              </a:lnSpc>
            </a:pPr>
            <a:r>
              <a:rPr lang="en-US" b="true" sz="2199" spc="659">
                <a:solidFill>
                  <a:srgbClr val="315962"/>
                </a:solidFill>
                <a:latin typeface="Red Hat Display Bold"/>
                <a:ea typeface="Red Hat Display Bold"/>
                <a:cs typeface="Red Hat Display Bold"/>
                <a:sym typeface="Red Hat Display Bold"/>
              </a:rPr>
              <a:t>BUILDING YOUR FIRST VOICE AGENT</a:t>
            </a:r>
          </a:p>
        </p:txBody>
      </p:sp>
      <p:sp>
        <p:nvSpPr>
          <p:cNvPr name="TextBox 10" id="10"/>
          <p:cNvSpPr txBox="true"/>
          <p:nvPr/>
        </p:nvSpPr>
        <p:spPr>
          <a:xfrm rot="0">
            <a:off x="9840220" y="1276558"/>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T</a:t>
            </a:r>
            <a:r>
              <a:rPr lang="en-US" sz="2199">
                <a:solidFill>
                  <a:srgbClr val="16161C"/>
                </a:solidFill>
                <a:latin typeface="Red Hat Display"/>
                <a:ea typeface="Red Hat Display"/>
                <a:cs typeface="Red Hat Display"/>
                <a:sym typeface="Red Hat Display"/>
              </a:rPr>
              <a:t>ransform your AI from a scripted avatar into an interactive voice assistant.</a:t>
            </a:r>
          </a:p>
        </p:txBody>
      </p:sp>
      <p:sp>
        <p:nvSpPr>
          <p:cNvPr name="TextBox 11" id="11"/>
          <p:cNvSpPr txBox="true"/>
          <p:nvPr/>
        </p:nvSpPr>
        <p:spPr>
          <a:xfrm rot="0">
            <a:off x="9554128" y="2644251"/>
            <a:ext cx="7705172" cy="2325370"/>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How AI</a:t>
            </a:r>
            <a:r>
              <a:rPr lang="en-US" sz="2199">
                <a:solidFill>
                  <a:srgbClr val="16161C"/>
                </a:solidFill>
                <a:latin typeface="Red Hat Display"/>
                <a:ea typeface="Red Hat Display"/>
                <a:cs typeface="Red Hat Display"/>
                <a:sym typeface="Red Hat Display"/>
              </a:rPr>
              <a:t> responds dynamically using Gemini</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n8n workflow basics: trigger → process → output</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Connecting Gemini and Eleven Labs for conversational flow</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Intro to voice input/output pipelines</a:t>
            </a:r>
          </a:p>
          <a:p>
            <a:pPr algn="l">
              <a:lnSpc>
                <a:spcPts val="3079"/>
              </a:lnSpc>
            </a:pPr>
          </a:p>
        </p:txBody>
      </p:sp>
      <p:sp>
        <p:nvSpPr>
          <p:cNvPr name="TextBox 12" id="12"/>
          <p:cNvSpPr txBox="true"/>
          <p:nvPr/>
        </p:nvSpPr>
        <p:spPr>
          <a:xfrm rot="0">
            <a:off x="9840220" y="5219871"/>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n8n, Gemini, E</a:t>
            </a:r>
            <a:r>
              <a:rPr lang="en-US" sz="2199">
                <a:solidFill>
                  <a:srgbClr val="16161C"/>
                </a:solidFill>
                <a:latin typeface="Red Hat Display"/>
                <a:ea typeface="Red Hat Display"/>
                <a:cs typeface="Red Hat Display"/>
                <a:sym typeface="Red Hat Display"/>
              </a:rPr>
              <a:t>leven Labs</a:t>
            </a:r>
          </a:p>
        </p:txBody>
      </p:sp>
      <p:sp>
        <p:nvSpPr>
          <p:cNvPr name="TextBox 13" id="13"/>
          <p:cNvSpPr txBox="true"/>
          <p:nvPr/>
        </p:nvSpPr>
        <p:spPr>
          <a:xfrm rot="0">
            <a:off x="9840220" y="6554596"/>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Groups te</a:t>
            </a:r>
            <a:r>
              <a:rPr lang="en-US" sz="2199">
                <a:solidFill>
                  <a:srgbClr val="16161C"/>
                </a:solidFill>
                <a:latin typeface="Red Hat Display"/>
                <a:ea typeface="Red Hat Display"/>
                <a:cs typeface="Red Hat Display"/>
                <a:sym typeface="Red Hat Display"/>
              </a:rPr>
              <a:t>st “input → AI → audio output” mini-workflows and share results.</a:t>
            </a:r>
          </a:p>
        </p:txBody>
      </p:sp>
      <p:sp>
        <p:nvSpPr>
          <p:cNvPr name="TextBox 14" id="14"/>
          <p:cNvSpPr txBox="true"/>
          <p:nvPr/>
        </p:nvSpPr>
        <p:spPr>
          <a:xfrm rot="0">
            <a:off x="9840220" y="8053398"/>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Build your fi</a:t>
            </a:r>
            <a:r>
              <a:rPr lang="en-US" sz="2199">
                <a:solidFill>
                  <a:srgbClr val="16161C"/>
                </a:solidFill>
                <a:latin typeface="Red Hat Display"/>
                <a:ea typeface="Red Hat Display"/>
                <a:cs typeface="Red Hat Display"/>
                <a:sym typeface="Red Hat Display"/>
              </a:rPr>
              <a:t>rst workflow:</a:t>
            </a:r>
          </a:p>
          <a:p>
            <a:pPr algn="l">
              <a:lnSpc>
                <a:spcPts val="3079"/>
              </a:lnSpc>
            </a:pPr>
            <a:r>
              <a:rPr lang="en-US" sz="2199">
                <a:solidFill>
                  <a:srgbClr val="16161C"/>
                </a:solidFill>
                <a:latin typeface="Red Hat Display"/>
                <a:ea typeface="Red Hat Display"/>
                <a:cs typeface="Red Hat Display"/>
                <a:sym typeface="Red Hat Display"/>
              </a:rPr>
              <a:t> Input text → Gemini → Eleven Labs → audio output.</a:t>
            </a:r>
          </a:p>
        </p:txBody>
      </p:sp>
      <p:sp>
        <p:nvSpPr>
          <p:cNvPr name="TextBox 15" id="15"/>
          <p:cNvSpPr txBox="true"/>
          <p:nvPr/>
        </p:nvSpPr>
        <p:spPr>
          <a:xfrm rot="0">
            <a:off x="9840220" y="864463"/>
            <a:ext cx="105839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GOAL</a:t>
            </a:r>
          </a:p>
        </p:txBody>
      </p:sp>
      <p:sp>
        <p:nvSpPr>
          <p:cNvPr name="TextBox 16" id="16"/>
          <p:cNvSpPr txBox="true"/>
          <p:nvPr/>
        </p:nvSpPr>
        <p:spPr>
          <a:xfrm rot="0">
            <a:off x="9840220" y="2322203"/>
            <a:ext cx="2653680"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FOCUS AREAS</a:t>
            </a:r>
          </a:p>
        </p:txBody>
      </p:sp>
      <p:sp>
        <p:nvSpPr>
          <p:cNvPr name="TextBox 17" id="17"/>
          <p:cNvSpPr txBox="true"/>
          <p:nvPr/>
        </p:nvSpPr>
        <p:spPr>
          <a:xfrm rot="0">
            <a:off x="9840220" y="4803945"/>
            <a:ext cx="1279624"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TOOLS</a:t>
            </a:r>
          </a:p>
        </p:txBody>
      </p:sp>
      <p:sp>
        <p:nvSpPr>
          <p:cNvPr name="TextBox 18" id="18"/>
          <p:cNvSpPr txBox="true"/>
          <p:nvPr/>
        </p:nvSpPr>
        <p:spPr>
          <a:xfrm rot="0">
            <a:off x="9840220" y="6167882"/>
            <a:ext cx="3980259"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BREAKOUT ACTIVITY</a:t>
            </a:r>
          </a:p>
        </p:txBody>
      </p:sp>
      <p:sp>
        <p:nvSpPr>
          <p:cNvPr name="TextBox 19" id="19"/>
          <p:cNvSpPr txBox="true"/>
          <p:nvPr/>
        </p:nvSpPr>
        <p:spPr>
          <a:xfrm rot="0">
            <a:off x="9840220" y="7666047"/>
            <a:ext cx="4684365"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TAKE-HOME CHALLENGE</a:t>
            </a:r>
          </a:p>
        </p:txBody>
      </p:sp>
      <p:sp>
        <p:nvSpPr>
          <p:cNvPr name="TextBox 20" id="20"/>
          <p:cNvSpPr txBox="true"/>
          <p:nvPr/>
        </p:nvSpPr>
        <p:spPr>
          <a:xfrm rot="0">
            <a:off x="8582790" y="508663"/>
            <a:ext cx="647204"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1</a:t>
            </a:r>
          </a:p>
        </p:txBody>
      </p:sp>
      <p:grpSp>
        <p:nvGrpSpPr>
          <p:cNvPr name="Group 21" id="21"/>
          <p:cNvGrpSpPr/>
          <p:nvPr/>
        </p:nvGrpSpPr>
        <p:grpSpPr>
          <a:xfrm rot="0">
            <a:off x="8324689" y="2276144"/>
            <a:ext cx="1163405" cy="116340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3" id="23"/>
          <p:cNvSpPr txBox="true"/>
          <p:nvPr/>
        </p:nvSpPr>
        <p:spPr>
          <a:xfrm rot="0">
            <a:off x="8519786" y="2097434"/>
            <a:ext cx="87382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2</a:t>
            </a:r>
          </a:p>
        </p:txBody>
      </p:sp>
      <p:grpSp>
        <p:nvGrpSpPr>
          <p:cNvPr name="Group 24" id="24"/>
          <p:cNvGrpSpPr/>
          <p:nvPr/>
        </p:nvGrpSpPr>
        <p:grpSpPr>
          <a:xfrm rot="0">
            <a:off x="8324689" y="4552443"/>
            <a:ext cx="1163405" cy="116340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6" id="26"/>
          <p:cNvSpPr txBox="true"/>
          <p:nvPr/>
        </p:nvSpPr>
        <p:spPr>
          <a:xfrm rot="0">
            <a:off x="8459858" y="4400043"/>
            <a:ext cx="893068"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3</a:t>
            </a:r>
          </a:p>
        </p:txBody>
      </p:sp>
      <p:grpSp>
        <p:nvGrpSpPr>
          <p:cNvPr name="Group 27" id="27"/>
          <p:cNvGrpSpPr/>
          <p:nvPr/>
        </p:nvGrpSpPr>
        <p:grpSpPr>
          <a:xfrm rot="0">
            <a:off x="8324689" y="6284766"/>
            <a:ext cx="1163405" cy="1163405"/>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9" id="29"/>
          <p:cNvSpPr txBox="true"/>
          <p:nvPr/>
        </p:nvSpPr>
        <p:spPr>
          <a:xfrm rot="0">
            <a:off x="8459858" y="6194869"/>
            <a:ext cx="792559"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4</a:t>
            </a:r>
          </a:p>
        </p:txBody>
      </p:sp>
      <p:grpSp>
        <p:nvGrpSpPr>
          <p:cNvPr name="Group 30" id="30"/>
          <p:cNvGrpSpPr/>
          <p:nvPr/>
        </p:nvGrpSpPr>
        <p:grpSpPr>
          <a:xfrm rot="0">
            <a:off x="8324689" y="7654691"/>
            <a:ext cx="1163405" cy="1163405"/>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2" id="32"/>
          <p:cNvSpPr txBox="true"/>
          <p:nvPr/>
        </p:nvSpPr>
        <p:spPr>
          <a:xfrm rot="0">
            <a:off x="8570090" y="7449672"/>
            <a:ext cx="773212"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5</a:t>
            </a:r>
          </a:p>
        </p:txBody>
      </p:sp>
      <p:grpSp>
        <p:nvGrpSpPr>
          <p:cNvPr name="Group 33" id="33"/>
          <p:cNvGrpSpPr/>
          <p:nvPr/>
        </p:nvGrpSpPr>
        <p:grpSpPr>
          <a:xfrm rot="0">
            <a:off x="8230200" y="9098174"/>
            <a:ext cx="1163405" cy="1163405"/>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5" id="35"/>
          <p:cNvSpPr txBox="true"/>
          <p:nvPr/>
        </p:nvSpPr>
        <p:spPr>
          <a:xfrm rot="0">
            <a:off x="8442544" y="8972083"/>
            <a:ext cx="78745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6</a:t>
            </a:r>
          </a:p>
        </p:txBody>
      </p:sp>
      <p:sp>
        <p:nvSpPr>
          <p:cNvPr name="TextBox 36" id="36"/>
          <p:cNvSpPr txBox="true"/>
          <p:nvPr/>
        </p:nvSpPr>
        <p:spPr>
          <a:xfrm rot="0">
            <a:off x="9840220" y="9069599"/>
            <a:ext cx="341873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PROMPT STARTER</a:t>
            </a:r>
          </a:p>
        </p:txBody>
      </p:sp>
      <p:sp>
        <p:nvSpPr>
          <p:cNvPr name="TextBox 37" id="37"/>
          <p:cNvSpPr txBox="true"/>
          <p:nvPr/>
        </p:nvSpPr>
        <p:spPr>
          <a:xfrm rot="0">
            <a:off x="9840220" y="9489768"/>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“You are a fri</a:t>
            </a:r>
            <a:r>
              <a:rPr lang="en-US" sz="2199">
                <a:solidFill>
                  <a:srgbClr val="16161C"/>
                </a:solidFill>
                <a:latin typeface="Red Hat Display"/>
                <a:ea typeface="Red Hat Display"/>
                <a:cs typeface="Red Hat Display"/>
                <a:sym typeface="Red Hat Display"/>
              </a:rPr>
              <a:t>endly AI concierge. Summarize this user’s message in one sentence and respond conversationally.”</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BBB4CD"/>
        </a:solidFill>
      </p:bgPr>
    </p:bg>
    <p:spTree>
      <p:nvGrpSpPr>
        <p:cNvPr id="1" name=""/>
        <p:cNvGrpSpPr/>
        <p:nvPr/>
      </p:nvGrpSpPr>
      <p:grpSpPr>
        <a:xfrm>
          <a:off x="0" y="0"/>
          <a:ext cx="0" cy="0"/>
          <a:chOff x="0" y="0"/>
          <a:chExt cx="0" cy="0"/>
        </a:xfrm>
      </p:grpSpPr>
      <p:grpSp>
        <p:nvGrpSpPr>
          <p:cNvPr name="Group 2" id="2"/>
          <p:cNvGrpSpPr/>
          <p:nvPr/>
        </p:nvGrpSpPr>
        <p:grpSpPr>
          <a:xfrm rot="0">
            <a:off x="1028700" y="1344588"/>
            <a:ext cx="7053436" cy="5178747"/>
            <a:chOff x="0" y="0"/>
            <a:chExt cx="9404581" cy="6904996"/>
          </a:xfrm>
        </p:grpSpPr>
        <p:pic>
          <p:nvPicPr>
            <p:cNvPr name="Picture 3" id="3"/>
            <p:cNvPicPr>
              <a:picLocks noChangeAspect="true"/>
            </p:cNvPicPr>
            <p:nvPr/>
          </p:nvPicPr>
          <p:blipFill>
            <a:blip r:embed="rId2"/>
            <a:srcRect l="4682" t="0" r="4682" b="0"/>
            <a:stretch>
              <a:fillRect/>
            </a:stretch>
          </p:blipFill>
          <p:spPr>
            <a:xfrm flipH="false" flipV="false">
              <a:off x="0" y="0"/>
              <a:ext cx="9404581" cy="6904996"/>
            </a:xfrm>
            <a:prstGeom prst="rect">
              <a:avLst/>
            </a:prstGeom>
          </p:spPr>
        </p:pic>
      </p:grpSp>
      <p:graphicFrame>
        <p:nvGraphicFramePr>
          <p:cNvPr name="Object 4" id="4"/>
          <p:cNvGraphicFramePr/>
          <p:nvPr/>
        </p:nvGraphicFramePr>
        <p:xfrm>
          <a:off x="8624410" y="3387875"/>
          <a:ext cx="5657850" cy="4400550"/>
        </p:xfrm>
        <a:graphic>
          <a:graphicData uri="http://schemas.openxmlformats.org/presentationml/2006/ole">
            <p:oleObj imgW="6781800" imgH="55245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5" id="5"/>
          <p:cNvSpPr txBox="true"/>
          <p:nvPr/>
        </p:nvSpPr>
        <p:spPr>
          <a:xfrm rot="0">
            <a:off x="1028700" y="6954862"/>
            <a:ext cx="5841562" cy="2936875"/>
          </a:xfrm>
          <a:prstGeom prst="rect">
            <a:avLst/>
          </a:prstGeom>
        </p:spPr>
        <p:txBody>
          <a:bodyPr anchor="t" rtlCol="false" tIns="0" lIns="0" bIns="0" rIns="0">
            <a:spAutoFit/>
          </a:bodyPr>
          <a:lstStyle/>
          <a:p>
            <a:pPr algn="l">
              <a:lnSpc>
                <a:spcPts val="7699"/>
              </a:lnSpc>
            </a:pPr>
            <a:r>
              <a:rPr lang="en-US" sz="6999">
                <a:solidFill>
                  <a:srgbClr val="3E2750"/>
                </a:solidFill>
                <a:latin typeface="Playfair Display"/>
                <a:ea typeface="Playfair Display"/>
                <a:cs typeface="Playfair Display"/>
                <a:sym typeface="Playfair Display"/>
              </a:rPr>
              <a:t>The Voice AI Agent Ecosystem</a:t>
            </a:r>
          </a:p>
        </p:txBody>
      </p:sp>
      <p:sp>
        <p:nvSpPr>
          <p:cNvPr name="TextBox 6" id="6"/>
          <p:cNvSpPr txBox="true"/>
          <p:nvPr/>
        </p:nvSpPr>
        <p:spPr>
          <a:xfrm rot="0">
            <a:off x="8624410" y="1596124"/>
            <a:ext cx="9315107" cy="993775"/>
          </a:xfrm>
          <a:prstGeom prst="rect">
            <a:avLst/>
          </a:prstGeom>
        </p:spPr>
        <p:txBody>
          <a:bodyPr anchor="t" rtlCol="false" tIns="0" lIns="0" bIns="0" rIns="0">
            <a:spAutoFit/>
          </a:bodyPr>
          <a:lstStyle/>
          <a:p>
            <a:pPr algn="l">
              <a:lnSpc>
                <a:spcPts val="7699"/>
              </a:lnSpc>
            </a:pPr>
            <a:r>
              <a:rPr lang="en-US" sz="6999">
                <a:solidFill>
                  <a:srgbClr val="3E2750"/>
                </a:solidFill>
                <a:latin typeface="Playfair Display"/>
                <a:ea typeface="Playfair Display"/>
                <a:cs typeface="Playfair Display"/>
                <a:sym typeface="Playfair Display"/>
              </a:rPr>
              <a:t>Step by step flow</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pSp>
        <p:nvGrpSpPr>
          <p:cNvPr name="Group 2" id="2"/>
          <p:cNvGrpSpPr/>
          <p:nvPr/>
        </p:nvGrpSpPr>
        <p:grpSpPr>
          <a:xfrm rot="0">
            <a:off x="425445" y="523845"/>
            <a:ext cx="5182772" cy="9239310"/>
            <a:chOff x="0" y="0"/>
            <a:chExt cx="6910363" cy="12319080"/>
          </a:xfrm>
        </p:grpSpPr>
        <p:pic>
          <p:nvPicPr>
            <p:cNvPr name="Picture 3" id="3"/>
            <p:cNvPicPr>
              <a:picLocks noChangeAspect="true"/>
            </p:cNvPicPr>
            <p:nvPr/>
          </p:nvPicPr>
          <p:blipFill>
            <a:blip r:embed="rId2"/>
            <a:srcRect l="36871" t="0" r="25799" b="0"/>
            <a:stretch>
              <a:fillRect/>
            </a:stretch>
          </p:blipFill>
          <p:spPr>
            <a:xfrm flipH="false" flipV="false">
              <a:off x="0" y="0"/>
              <a:ext cx="6910363" cy="12319080"/>
            </a:xfrm>
            <a:prstGeom prst="rect">
              <a:avLst/>
            </a:prstGeom>
          </p:spPr>
        </p:pic>
      </p:grpSp>
      <p:sp>
        <p:nvSpPr>
          <p:cNvPr name="AutoShape 4" id="4"/>
          <p:cNvSpPr/>
          <p:nvPr/>
        </p:nvSpPr>
        <p:spPr>
          <a:xfrm rot="-5400000">
            <a:off x="1499894" y="5133975"/>
            <a:ext cx="9239310" cy="0"/>
          </a:xfrm>
          <a:prstGeom prst="line">
            <a:avLst/>
          </a:prstGeom>
          <a:ln cap="rnd" w="19050">
            <a:solidFill>
              <a:srgbClr val="3E2750"/>
            </a:solidFill>
            <a:prstDash val="solid"/>
            <a:headEnd type="none" len="sm" w="sm"/>
            <a:tailEnd type="none" len="sm" w="sm"/>
          </a:ln>
        </p:spPr>
      </p:sp>
      <p:sp>
        <p:nvSpPr>
          <p:cNvPr name="TextBox 5" id="5"/>
          <p:cNvSpPr txBox="true"/>
          <p:nvPr/>
        </p:nvSpPr>
        <p:spPr>
          <a:xfrm rot="0">
            <a:off x="6581303" y="2007893"/>
            <a:ext cx="1026936" cy="784225"/>
          </a:xfrm>
          <a:prstGeom prst="rect">
            <a:avLst/>
          </a:prstGeom>
        </p:spPr>
        <p:txBody>
          <a:bodyPr anchor="t" rtlCol="false" tIns="0" lIns="0" bIns="0" rIns="0">
            <a:spAutoFit/>
          </a:bodyPr>
          <a:lstStyle/>
          <a:p>
            <a:pPr algn="l">
              <a:lnSpc>
                <a:spcPts val="6050"/>
              </a:lnSpc>
            </a:pPr>
            <a:r>
              <a:rPr lang="en-US" sz="5500">
                <a:solidFill>
                  <a:srgbClr val="315962"/>
                </a:solidFill>
                <a:latin typeface="Red Hat Display"/>
                <a:ea typeface="Red Hat Display"/>
                <a:cs typeface="Red Hat Display"/>
                <a:sym typeface="Red Hat Display"/>
              </a:rPr>
              <a:t>01</a:t>
            </a:r>
          </a:p>
        </p:txBody>
      </p:sp>
      <p:sp>
        <p:nvSpPr>
          <p:cNvPr name="TextBox 6" id="6"/>
          <p:cNvSpPr txBox="true"/>
          <p:nvPr/>
        </p:nvSpPr>
        <p:spPr>
          <a:xfrm rot="0">
            <a:off x="6581303" y="3605912"/>
            <a:ext cx="1026936" cy="784225"/>
          </a:xfrm>
          <a:prstGeom prst="rect">
            <a:avLst/>
          </a:prstGeom>
        </p:spPr>
        <p:txBody>
          <a:bodyPr anchor="t" rtlCol="false" tIns="0" lIns="0" bIns="0" rIns="0">
            <a:spAutoFit/>
          </a:bodyPr>
          <a:lstStyle/>
          <a:p>
            <a:pPr algn="l">
              <a:lnSpc>
                <a:spcPts val="6050"/>
              </a:lnSpc>
            </a:pPr>
            <a:r>
              <a:rPr lang="en-US" sz="5500">
                <a:solidFill>
                  <a:srgbClr val="315962"/>
                </a:solidFill>
                <a:latin typeface="Red Hat Display"/>
                <a:ea typeface="Red Hat Display"/>
                <a:cs typeface="Red Hat Display"/>
                <a:sym typeface="Red Hat Display"/>
              </a:rPr>
              <a:t>02</a:t>
            </a:r>
          </a:p>
        </p:txBody>
      </p:sp>
      <p:sp>
        <p:nvSpPr>
          <p:cNvPr name="TextBox 7" id="7"/>
          <p:cNvSpPr txBox="true"/>
          <p:nvPr/>
        </p:nvSpPr>
        <p:spPr>
          <a:xfrm rot="0">
            <a:off x="6581303" y="5174213"/>
            <a:ext cx="1026936" cy="784225"/>
          </a:xfrm>
          <a:prstGeom prst="rect">
            <a:avLst/>
          </a:prstGeom>
        </p:spPr>
        <p:txBody>
          <a:bodyPr anchor="t" rtlCol="false" tIns="0" lIns="0" bIns="0" rIns="0">
            <a:spAutoFit/>
          </a:bodyPr>
          <a:lstStyle/>
          <a:p>
            <a:pPr algn="l">
              <a:lnSpc>
                <a:spcPts val="6050"/>
              </a:lnSpc>
            </a:pPr>
            <a:r>
              <a:rPr lang="en-US" sz="5500">
                <a:solidFill>
                  <a:srgbClr val="315962"/>
                </a:solidFill>
                <a:latin typeface="Red Hat Display"/>
                <a:ea typeface="Red Hat Display"/>
                <a:cs typeface="Red Hat Display"/>
                <a:sym typeface="Red Hat Display"/>
              </a:rPr>
              <a:t>03</a:t>
            </a:r>
          </a:p>
        </p:txBody>
      </p:sp>
      <p:sp>
        <p:nvSpPr>
          <p:cNvPr name="TextBox 8" id="8"/>
          <p:cNvSpPr txBox="true"/>
          <p:nvPr/>
        </p:nvSpPr>
        <p:spPr>
          <a:xfrm rot="0">
            <a:off x="6581303" y="6754124"/>
            <a:ext cx="1026936" cy="784225"/>
          </a:xfrm>
          <a:prstGeom prst="rect">
            <a:avLst/>
          </a:prstGeom>
        </p:spPr>
        <p:txBody>
          <a:bodyPr anchor="t" rtlCol="false" tIns="0" lIns="0" bIns="0" rIns="0">
            <a:spAutoFit/>
          </a:bodyPr>
          <a:lstStyle/>
          <a:p>
            <a:pPr algn="l">
              <a:lnSpc>
                <a:spcPts val="6050"/>
              </a:lnSpc>
            </a:pPr>
            <a:r>
              <a:rPr lang="en-US" sz="5500">
                <a:solidFill>
                  <a:srgbClr val="315962"/>
                </a:solidFill>
                <a:latin typeface="Red Hat Display"/>
                <a:ea typeface="Red Hat Display"/>
                <a:cs typeface="Red Hat Display"/>
                <a:sym typeface="Red Hat Display"/>
              </a:rPr>
              <a:t>04</a:t>
            </a:r>
          </a:p>
        </p:txBody>
      </p:sp>
      <p:sp>
        <p:nvSpPr>
          <p:cNvPr name="TextBox 9" id="9"/>
          <p:cNvSpPr txBox="true"/>
          <p:nvPr/>
        </p:nvSpPr>
        <p:spPr>
          <a:xfrm rot="0">
            <a:off x="7931172" y="2167278"/>
            <a:ext cx="7705172" cy="379731"/>
          </a:xfrm>
          <a:prstGeom prst="rect">
            <a:avLst/>
          </a:prstGeom>
        </p:spPr>
        <p:txBody>
          <a:bodyPr anchor="t" rtlCol="false" tIns="0" lIns="0" bIns="0" rIns="0">
            <a:spAutoFit/>
          </a:bodyPr>
          <a:lstStyle/>
          <a:p>
            <a:pPr algn="l">
              <a:lnSpc>
                <a:spcPts val="3219"/>
              </a:lnSpc>
            </a:pPr>
            <a:r>
              <a:rPr lang="en-US" sz="2299">
                <a:solidFill>
                  <a:srgbClr val="16161C"/>
                </a:solidFill>
                <a:latin typeface="Red Hat Display"/>
                <a:ea typeface="Red Hat Display"/>
                <a:cs typeface="Red Hat Display"/>
                <a:sym typeface="Red Hat Display"/>
              </a:rPr>
              <a:t>Set up account in Twillio/Eleven Labs</a:t>
            </a:r>
          </a:p>
        </p:txBody>
      </p:sp>
      <p:sp>
        <p:nvSpPr>
          <p:cNvPr name="TextBox 10" id="10"/>
          <p:cNvSpPr txBox="true"/>
          <p:nvPr/>
        </p:nvSpPr>
        <p:spPr>
          <a:xfrm rot="0">
            <a:off x="7931172" y="3765297"/>
            <a:ext cx="7705172" cy="379731"/>
          </a:xfrm>
          <a:prstGeom prst="rect">
            <a:avLst/>
          </a:prstGeom>
        </p:spPr>
        <p:txBody>
          <a:bodyPr anchor="t" rtlCol="false" tIns="0" lIns="0" bIns="0" rIns="0">
            <a:spAutoFit/>
          </a:bodyPr>
          <a:lstStyle/>
          <a:p>
            <a:pPr algn="l">
              <a:lnSpc>
                <a:spcPts val="3219"/>
              </a:lnSpc>
            </a:pPr>
            <a:r>
              <a:rPr lang="en-US" sz="2299">
                <a:solidFill>
                  <a:srgbClr val="16161C"/>
                </a:solidFill>
                <a:latin typeface="Red Hat Display"/>
                <a:ea typeface="Red Hat Display"/>
                <a:cs typeface="Red Hat Display"/>
                <a:sym typeface="Red Hat Display"/>
              </a:rPr>
              <a:t>Set up conversational agent in Eleven labs</a:t>
            </a:r>
          </a:p>
        </p:txBody>
      </p:sp>
      <p:sp>
        <p:nvSpPr>
          <p:cNvPr name="TextBox 11" id="11"/>
          <p:cNvSpPr txBox="true"/>
          <p:nvPr/>
        </p:nvSpPr>
        <p:spPr>
          <a:xfrm rot="0">
            <a:off x="7931172" y="5333598"/>
            <a:ext cx="7705172" cy="379731"/>
          </a:xfrm>
          <a:prstGeom prst="rect">
            <a:avLst/>
          </a:prstGeom>
        </p:spPr>
        <p:txBody>
          <a:bodyPr anchor="t" rtlCol="false" tIns="0" lIns="0" bIns="0" rIns="0">
            <a:spAutoFit/>
          </a:bodyPr>
          <a:lstStyle/>
          <a:p>
            <a:pPr algn="l">
              <a:lnSpc>
                <a:spcPts val="3219"/>
              </a:lnSpc>
            </a:pPr>
            <a:r>
              <a:rPr lang="en-US" sz="2299">
                <a:solidFill>
                  <a:srgbClr val="16161C"/>
                </a:solidFill>
                <a:latin typeface="Red Hat Display"/>
                <a:ea typeface="Red Hat Display"/>
                <a:cs typeface="Red Hat Display"/>
                <a:sym typeface="Red Hat Display"/>
              </a:rPr>
              <a:t>Configure webhooks</a:t>
            </a:r>
          </a:p>
        </p:txBody>
      </p:sp>
      <p:sp>
        <p:nvSpPr>
          <p:cNvPr name="TextBox 12" id="12"/>
          <p:cNvSpPr txBox="true"/>
          <p:nvPr/>
        </p:nvSpPr>
        <p:spPr>
          <a:xfrm rot="0">
            <a:off x="7931172" y="6932528"/>
            <a:ext cx="7705172" cy="379731"/>
          </a:xfrm>
          <a:prstGeom prst="rect">
            <a:avLst/>
          </a:prstGeom>
        </p:spPr>
        <p:txBody>
          <a:bodyPr anchor="t" rtlCol="false" tIns="0" lIns="0" bIns="0" rIns="0">
            <a:spAutoFit/>
          </a:bodyPr>
          <a:lstStyle/>
          <a:p>
            <a:pPr algn="l">
              <a:lnSpc>
                <a:spcPts val="3219"/>
              </a:lnSpc>
            </a:pPr>
            <a:r>
              <a:rPr lang="en-US" sz="2299">
                <a:solidFill>
                  <a:srgbClr val="16161C"/>
                </a:solidFill>
                <a:latin typeface="Red Hat Display"/>
                <a:ea typeface="Red Hat Display"/>
                <a:cs typeface="Red Hat Display"/>
                <a:sym typeface="Red Hat Display"/>
              </a:rPr>
              <a:t>Test configuration in n8n</a:t>
            </a:r>
          </a:p>
        </p:txBody>
      </p:sp>
      <p:sp>
        <p:nvSpPr>
          <p:cNvPr name="TextBox 13" id="13"/>
          <p:cNvSpPr txBox="true"/>
          <p:nvPr/>
        </p:nvSpPr>
        <p:spPr>
          <a:xfrm rot="0">
            <a:off x="6581303" y="538906"/>
            <a:ext cx="4159523" cy="1193800"/>
          </a:xfrm>
          <a:prstGeom prst="rect">
            <a:avLst/>
          </a:prstGeom>
        </p:spPr>
        <p:txBody>
          <a:bodyPr anchor="t" rtlCol="false" tIns="0" lIns="0" bIns="0" rIns="0">
            <a:spAutoFit/>
          </a:bodyPr>
          <a:lstStyle/>
          <a:p>
            <a:pPr algn="l">
              <a:lnSpc>
                <a:spcPts val="9799"/>
              </a:lnSpc>
            </a:pPr>
            <a:r>
              <a:rPr lang="en-US" sz="6999">
                <a:solidFill>
                  <a:srgbClr val="3E2750"/>
                </a:solidFill>
                <a:latin typeface="Playfair Display"/>
                <a:ea typeface="Playfair Display"/>
                <a:cs typeface="Playfair Display"/>
                <a:sym typeface="Playfair Display"/>
              </a:rPr>
              <a:t>Prep work</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sp>
        <p:nvSpPr>
          <p:cNvPr name="Freeform 2" id="2"/>
          <p:cNvSpPr/>
          <p:nvPr/>
        </p:nvSpPr>
        <p:spPr>
          <a:xfrm flipH="false" flipV="false" rot="0">
            <a:off x="349714" y="3175574"/>
            <a:ext cx="17077765" cy="5022388"/>
          </a:xfrm>
          <a:custGeom>
            <a:avLst/>
            <a:gdLst/>
            <a:ahLst/>
            <a:cxnLst/>
            <a:rect r="r" b="b" t="t" l="l"/>
            <a:pathLst>
              <a:path h="5022388" w="17077765">
                <a:moveTo>
                  <a:pt x="0" y="0"/>
                </a:moveTo>
                <a:lnTo>
                  <a:pt x="17077765" y="0"/>
                </a:lnTo>
                <a:lnTo>
                  <a:pt x="17077765" y="5022388"/>
                </a:lnTo>
                <a:lnTo>
                  <a:pt x="0" y="5022388"/>
                </a:lnTo>
                <a:lnTo>
                  <a:pt x="0" y="0"/>
                </a:lnTo>
                <a:close/>
              </a:path>
            </a:pathLst>
          </a:custGeom>
          <a:blipFill>
            <a:blip r:embed="rId2"/>
            <a:stretch>
              <a:fillRect l="0" t="0" r="0" b="-4560"/>
            </a:stretch>
          </a:blipFill>
        </p:spPr>
      </p:sp>
      <p:sp>
        <p:nvSpPr>
          <p:cNvPr name="TextBox 3" id="3"/>
          <p:cNvSpPr txBox="true"/>
          <p:nvPr/>
        </p:nvSpPr>
        <p:spPr>
          <a:xfrm rot="0">
            <a:off x="6581303" y="538906"/>
            <a:ext cx="6600602" cy="1193800"/>
          </a:xfrm>
          <a:prstGeom prst="rect">
            <a:avLst/>
          </a:prstGeom>
        </p:spPr>
        <p:txBody>
          <a:bodyPr anchor="t" rtlCol="false" tIns="0" lIns="0" bIns="0" rIns="0">
            <a:spAutoFit/>
          </a:bodyPr>
          <a:lstStyle/>
          <a:p>
            <a:pPr algn="l">
              <a:lnSpc>
                <a:spcPts val="9799"/>
              </a:lnSpc>
            </a:pPr>
            <a:r>
              <a:rPr lang="en-US" sz="6999">
                <a:solidFill>
                  <a:srgbClr val="3E2750"/>
                </a:solidFill>
                <a:latin typeface="Playfair Display"/>
                <a:ea typeface="Playfair Display"/>
                <a:cs typeface="Playfair Display"/>
                <a:sym typeface="Playfair Display"/>
              </a:rPr>
              <a:t>Voice RAG agent</a:t>
            </a:r>
          </a:p>
        </p:txBody>
      </p:sp>
      <p:sp>
        <p:nvSpPr>
          <p:cNvPr name="TextBox 4" id="4"/>
          <p:cNvSpPr txBox="true"/>
          <p:nvPr/>
        </p:nvSpPr>
        <p:spPr>
          <a:xfrm rot="0">
            <a:off x="349714" y="8863666"/>
            <a:ext cx="10337155" cy="827368"/>
          </a:xfrm>
          <a:prstGeom prst="rect">
            <a:avLst/>
          </a:prstGeom>
        </p:spPr>
        <p:txBody>
          <a:bodyPr anchor="t" rtlCol="false" tIns="0" lIns="0" bIns="0" rIns="0">
            <a:spAutoFit/>
          </a:bodyPr>
          <a:lstStyle/>
          <a:p>
            <a:pPr algn="l">
              <a:lnSpc>
                <a:spcPts val="2193"/>
              </a:lnSpc>
              <a:spcBef>
                <a:spcPct val="0"/>
              </a:spcBef>
            </a:pPr>
            <a:r>
              <a:rPr lang="en-US" b="true" sz="2069" spc="107">
                <a:solidFill>
                  <a:srgbClr val="3E2750"/>
                </a:solidFill>
                <a:latin typeface="Red Hat Display Bold"/>
                <a:ea typeface="Red Hat Display Bold"/>
                <a:cs typeface="Red Hat Display Bold"/>
                <a:sym typeface="Red Hat Display Bold"/>
              </a:rPr>
              <a:t>BREAKOUT:</a:t>
            </a:r>
          </a:p>
          <a:p>
            <a:pPr algn="l">
              <a:lnSpc>
                <a:spcPts val="2193"/>
              </a:lnSpc>
              <a:spcBef>
                <a:spcPct val="0"/>
              </a:spcBef>
            </a:pPr>
            <a:r>
              <a:rPr lang="en-US" sz="2069" spc="107">
                <a:solidFill>
                  <a:srgbClr val="3E2750"/>
                </a:solidFill>
                <a:latin typeface="Red Hat Display"/>
                <a:ea typeface="Red Hat Display"/>
                <a:cs typeface="Red Hat Display"/>
                <a:sym typeface="Red Hat Display"/>
              </a:rPr>
              <a:t> PAIRS DEBUG FLOWS FOR EACH OTHER.</a:t>
            </a:r>
          </a:p>
          <a:p>
            <a:pPr algn="l">
              <a:lnSpc>
                <a:spcPts val="2193"/>
              </a:lnSpc>
              <a:spcBef>
                <a:spcPct val="0"/>
              </a:spcBef>
            </a:pPr>
            <a:r>
              <a:rPr lang="en-US" sz="2069" spc="107">
                <a:solidFill>
                  <a:srgbClr val="3E2750"/>
                </a:solidFill>
                <a:latin typeface="Red Hat Display"/>
                <a:ea typeface="Red Hat Display"/>
                <a:cs typeface="Red Hat Display"/>
                <a:sym typeface="Red Hat Display"/>
              </a:rPr>
              <a:t> </a:t>
            </a:r>
            <a:r>
              <a:rPr lang="en-US" b="true" sz="2069" spc="107">
                <a:solidFill>
                  <a:srgbClr val="3E2750"/>
                </a:solidFill>
                <a:latin typeface="Red Hat Display Bold"/>
                <a:ea typeface="Red Hat Display Bold"/>
                <a:cs typeface="Red Hat Display Bold"/>
                <a:sym typeface="Red Hat Display Bold"/>
              </a:rPr>
              <a:t>TAKE-HOME: </a:t>
            </a:r>
            <a:r>
              <a:rPr lang="en-US" sz="2069" spc="107">
                <a:solidFill>
                  <a:srgbClr val="3E2750"/>
                </a:solidFill>
                <a:latin typeface="Red Hat Display"/>
                <a:ea typeface="Red Hat Display"/>
                <a:cs typeface="Red Hat Display"/>
                <a:sym typeface="Red Hat Display"/>
              </a:rPr>
              <a:t>RECORD A 1-MINUTE DEMO OF YOUR WORKING VOICE AGENT.</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5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976953" y="1607116"/>
            <a:ext cx="14334093" cy="6962835"/>
            <a:chOff x="0" y="0"/>
            <a:chExt cx="3775234" cy="1833833"/>
          </a:xfrm>
        </p:grpSpPr>
        <p:sp>
          <p:nvSpPr>
            <p:cNvPr name="Freeform 5" id="5"/>
            <p:cNvSpPr/>
            <p:nvPr/>
          </p:nvSpPr>
          <p:spPr>
            <a:xfrm flipH="false" flipV="false" rot="0">
              <a:off x="0" y="0"/>
              <a:ext cx="3775234" cy="1833833"/>
            </a:xfrm>
            <a:custGeom>
              <a:avLst/>
              <a:gdLst/>
              <a:ahLst/>
              <a:cxnLst/>
              <a:rect r="r" b="b" t="t" l="l"/>
              <a:pathLst>
                <a:path h="1833833" w="3775234">
                  <a:moveTo>
                    <a:pt x="0" y="0"/>
                  </a:moveTo>
                  <a:lnTo>
                    <a:pt x="3775234" y="0"/>
                  </a:lnTo>
                  <a:lnTo>
                    <a:pt x="3775234" y="1833833"/>
                  </a:lnTo>
                  <a:lnTo>
                    <a:pt x="0" y="1833833"/>
                  </a:lnTo>
                  <a:close/>
                </a:path>
              </a:pathLst>
            </a:custGeom>
            <a:solidFill>
              <a:srgbClr val="3E2750"/>
            </a:solidFill>
            <a:ln w="76200" cap="sq">
              <a:solidFill>
                <a:srgbClr val="EBE7D7"/>
              </a:solidFill>
              <a:prstDash val="solid"/>
              <a:miter/>
            </a:ln>
          </p:spPr>
        </p:sp>
        <p:sp>
          <p:nvSpPr>
            <p:cNvPr name="TextBox 6" id="6"/>
            <p:cNvSpPr txBox="true"/>
            <p:nvPr/>
          </p:nvSpPr>
          <p:spPr>
            <a:xfrm>
              <a:off x="0" y="-38100"/>
              <a:ext cx="3775234" cy="187193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4635287" y="2784370"/>
            <a:ext cx="9172179" cy="2727326"/>
          </a:xfrm>
          <a:prstGeom prst="rect">
            <a:avLst/>
          </a:prstGeom>
        </p:spPr>
        <p:txBody>
          <a:bodyPr anchor="t" rtlCol="false" tIns="0" lIns="0" bIns="0" rIns="0">
            <a:spAutoFit/>
          </a:bodyPr>
          <a:lstStyle/>
          <a:p>
            <a:pPr algn="ctr">
              <a:lnSpc>
                <a:spcPts val="22399"/>
              </a:lnSpc>
            </a:pPr>
            <a:r>
              <a:rPr lang="en-US" sz="15999">
                <a:solidFill>
                  <a:srgbClr val="EBE7D7"/>
                </a:solidFill>
                <a:latin typeface="Playfair Display"/>
                <a:ea typeface="Playfair Display"/>
                <a:cs typeface="Playfair Display"/>
                <a:sym typeface="Playfair Display"/>
              </a:rPr>
              <a:t>Questions</a:t>
            </a:r>
          </a:p>
        </p:txBody>
      </p:sp>
      <p:sp>
        <p:nvSpPr>
          <p:cNvPr name="TextBox 8" id="8"/>
          <p:cNvSpPr txBox="true"/>
          <p:nvPr/>
        </p:nvSpPr>
        <p:spPr>
          <a:xfrm rot="0">
            <a:off x="5982635" y="5843551"/>
            <a:ext cx="6589613" cy="580390"/>
          </a:xfrm>
          <a:prstGeom prst="rect">
            <a:avLst/>
          </a:prstGeom>
        </p:spPr>
        <p:txBody>
          <a:bodyPr anchor="t" rtlCol="false" tIns="0" lIns="0" bIns="0" rIns="0">
            <a:spAutoFit/>
          </a:bodyPr>
          <a:lstStyle/>
          <a:p>
            <a:pPr algn="ctr">
              <a:lnSpc>
                <a:spcPts val="4759"/>
              </a:lnSpc>
            </a:pPr>
            <a:r>
              <a:rPr lang="en-US" sz="3399">
                <a:solidFill>
                  <a:srgbClr val="EBE7D7"/>
                </a:solidFill>
                <a:latin typeface="Red Hat Display"/>
                <a:ea typeface="Red Hat Display"/>
                <a:cs typeface="Red Hat Display"/>
                <a:sym typeface="Red Hat Display"/>
              </a:rPr>
              <a:t>Type your question in the chat box</a:t>
            </a:r>
          </a:p>
        </p:txBody>
      </p:sp>
    </p:spTree>
  </p:cSld>
  <p:clrMapOvr>
    <a:masterClrMapping/>
  </p:clrMapOvr>
</p:sld>
</file>

<file path=ppt/slides/slide54.xml><?xml version="1.0" encoding="utf-8"?>
<p:sld xmlns:p="http://schemas.openxmlformats.org/presentationml/2006/main" xmlns:a="http://schemas.openxmlformats.org/drawingml/2006/main">
  <p:cSld>
    <p:bg>
      <p:bgPr>
        <a:solidFill>
          <a:srgbClr val="EBE7D7"/>
        </a:solidFill>
      </p:bgPr>
    </p:bg>
    <p:spTree>
      <p:nvGrpSpPr>
        <p:cNvPr id="1" name=""/>
        <p:cNvGrpSpPr/>
        <p:nvPr/>
      </p:nvGrpSpPr>
      <p:grpSpPr>
        <a:xfrm>
          <a:off x="0" y="0"/>
          <a:ext cx="0" cy="0"/>
          <a:chOff x="0" y="0"/>
          <a:chExt cx="0" cy="0"/>
        </a:xfrm>
      </p:grpSpPr>
      <p:sp>
        <p:nvSpPr>
          <p:cNvPr name="TextBox 2" id="2"/>
          <p:cNvSpPr txBox="true"/>
          <p:nvPr/>
        </p:nvSpPr>
        <p:spPr>
          <a:xfrm rot="0">
            <a:off x="1409156" y="538906"/>
            <a:ext cx="16478050" cy="1193800"/>
          </a:xfrm>
          <a:prstGeom prst="rect">
            <a:avLst/>
          </a:prstGeom>
        </p:spPr>
        <p:txBody>
          <a:bodyPr anchor="t" rtlCol="false" tIns="0" lIns="0" bIns="0" rIns="0">
            <a:spAutoFit/>
          </a:bodyPr>
          <a:lstStyle/>
          <a:p>
            <a:pPr algn="l">
              <a:lnSpc>
                <a:spcPts val="9799"/>
              </a:lnSpc>
            </a:pPr>
            <a:r>
              <a:rPr lang="en-US" sz="6999">
                <a:solidFill>
                  <a:srgbClr val="3E2750"/>
                </a:solidFill>
                <a:latin typeface="Playfair Display"/>
                <a:ea typeface="Playfair Display"/>
                <a:cs typeface="Playfair Display"/>
                <a:sym typeface="Playfair Display"/>
              </a:rPr>
              <a:t>Final Project: Build a Voice RAG Agent</a:t>
            </a:r>
          </a:p>
        </p:txBody>
      </p:sp>
      <p:sp>
        <p:nvSpPr>
          <p:cNvPr name="TextBox 3" id="3"/>
          <p:cNvSpPr txBox="true"/>
          <p:nvPr/>
        </p:nvSpPr>
        <p:spPr>
          <a:xfrm rot="0">
            <a:off x="650730" y="2503331"/>
            <a:ext cx="15819793" cy="5380991"/>
          </a:xfrm>
          <a:prstGeom prst="rect">
            <a:avLst/>
          </a:prstGeom>
        </p:spPr>
        <p:txBody>
          <a:bodyPr anchor="t" rtlCol="false" tIns="0" lIns="0" bIns="0" rIns="0">
            <a:spAutoFit/>
          </a:bodyPr>
          <a:lstStyle/>
          <a:p>
            <a:pPr algn="l">
              <a:lnSpc>
                <a:spcPts val="4759"/>
              </a:lnSpc>
            </a:pPr>
            <a:r>
              <a:rPr lang="en-US" sz="3399" b="true">
                <a:solidFill>
                  <a:srgbClr val="16161C"/>
                </a:solidFill>
                <a:latin typeface="Red Hat Display Bold"/>
                <a:ea typeface="Red Hat Display Bold"/>
                <a:cs typeface="Red Hat Display Bold"/>
                <a:sym typeface="Red Hat Display Bold"/>
              </a:rPr>
              <a:t>Project Overview</a:t>
            </a:r>
          </a:p>
          <a:p>
            <a:pPr algn="l" marL="734051" indent="-367026" lvl="1">
              <a:lnSpc>
                <a:spcPts val="4759"/>
              </a:lnSpc>
              <a:buFont typeface="Arial"/>
              <a:buChar char="•"/>
            </a:pPr>
            <a:r>
              <a:rPr lang="en-US" sz="3399">
                <a:solidFill>
                  <a:srgbClr val="16161C"/>
                </a:solidFill>
                <a:latin typeface="Red Hat Display"/>
                <a:ea typeface="Red Hat Display"/>
                <a:cs typeface="Red Hat Display"/>
                <a:sym typeface="Red Hat Display"/>
              </a:rPr>
              <a:t>In this project, you’ll design and b</a:t>
            </a:r>
            <a:r>
              <a:rPr lang="en-US" sz="3399">
                <a:solidFill>
                  <a:srgbClr val="16161C"/>
                </a:solidFill>
                <a:latin typeface="Red Hat Display"/>
                <a:ea typeface="Red Hat Display"/>
                <a:cs typeface="Red Hat Display"/>
                <a:sym typeface="Red Hat Display"/>
              </a:rPr>
              <a:t>uild your own Voice-Enabled Retrieval-Augmented Generation (RAG) Agent — an intelligent assistant that can speak, listen, and r</a:t>
            </a:r>
            <a:r>
              <a:rPr lang="en-US" sz="3399">
                <a:solidFill>
                  <a:srgbClr val="16161C"/>
                </a:solidFill>
                <a:latin typeface="Red Hat Display"/>
                <a:ea typeface="Red Hat Display"/>
                <a:cs typeface="Red Hat Display"/>
                <a:sym typeface="Red Hat Display"/>
              </a:rPr>
              <a:t>etrieve knowledge from a personalized dataset in real time.</a:t>
            </a:r>
          </a:p>
          <a:p>
            <a:pPr algn="l" marL="734051" indent="-367026" lvl="1">
              <a:lnSpc>
                <a:spcPts val="4759"/>
              </a:lnSpc>
              <a:buFont typeface="Arial"/>
              <a:buChar char="•"/>
            </a:pPr>
            <a:r>
              <a:rPr lang="en-US" sz="3399">
                <a:solidFill>
                  <a:srgbClr val="16161C"/>
                </a:solidFill>
                <a:latin typeface="Red Hat Display"/>
                <a:ea typeface="Red Hat Display"/>
                <a:cs typeface="Red Hat Display"/>
                <a:sym typeface="Red Hat Display"/>
              </a:rPr>
              <a:t>Using Google AI Studio (Gemini) for reasoning, Pinecone for memory storage, Eleven Labs for voice generation, and n8n for orchestration, you’ll create an agent that not only understands natural language but can talk back with accurate, data-driven answers — powered by your own uploaded information.</a:t>
            </a:r>
          </a:p>
          <a:p>
            <a:pPr algn="l">
              <a:lnSpc>
                <a:spcPts val="4759"/>
              </a:lnSpc>
            </a:pPr>
          </a:p>
        </p:txBody>
      </p:sp>
      <p:sp>
        <p:nvSpPr>
          <p:cNvPr name="TextBox 4" id="4"/>
          <p:cNvSpPr txBox="true"/>
          <p:nvPr/>
        </p:nvSpPr>
        <p:spPr>
          <a:xfrm rot="0">
            <a:off x="650730" y="7639509"/>
            <a:ext cx="15819793" cy="2380616"/>
          </a:xfrm>
          <a:prstGeom prst="rect">
            <a:avLst/>
          </a:prstGeom>
        </p:spPr>
        <p:txBody>
          <a:bodyPr anchor="t" rtlCol="false" tIns="0" lIns="0" bIns="0" rIns="0">
            <a:spAutoFit/>
          </a:bodyPr>
          <a:lstStyle/>
          <a:p>
            <a:pPr algn="l">
              <a:lnSpc>
                <a:spcPts val="4759"/>
              </a:lnSpc>
            </a:pPr>
            <a:r>
              <a:rPr lang="en-US" sz="3399" b="true">
                <a:solidFill>
                  <a:srgbClr val="16161C"/>
                </a:solidFill>
                <a:latin typeface="Red Hat Display Bold"/>
                <a:ea typeface="Red Hat Display Bold"/>
                <a:cs typeface="Red Hat Display Bold"/>
                <a:sym typeface="Red Hat Display Bold"/>
              </a:rPr>
              <a:t>Core</a:t>
            </a:r>
            <a:r>
              <a:rPr lang="en-US" sz="3399" b="true">
                <a:solidFill>
                  <a:srgbClr val="16161C"/>
                </a:solidFill>
                <a:latin typeface="Red Hat Display Bold"/>
                <a:ea typeface="Red Hat Display Bold"/>
                <a:cs typeface="Red Hat Display Bold"/>
                <a:sym typeface="Red Hat Display Bold"/>
              </a:rPr>
              <a:t> Concept</a:t>
            </a:r>
          </a:p>
          <a:p>
            <a:pPr algn="l">
              <a:lnSpc>
                <a:spcPts val="4759"/>
              </a:lnSpc>
            </a:pPr>
            <a:r>
              <a:rPr lang="en-US" sz="3399">
                <a:solidFill>
                  <a:srgbClr val="16161C"/>
                </a:solidFill>
                <a:latin typeface="Red Hat Display"/>
                <a:ea typeface="Red Hat Display"/>
                <a:cs typeface="Red Hat Display"/>
                <a:sym typeface="Red Hat Display"/>
              </a:rPr>
              <a:t>A</a:t>
            </a:r>
            <a:r>
              <a:rPr lang="en-US" sz="3399">
                <a:solidFill>
                  <a:srgbClr val="16161C"/>
                </a:solidFill>
                <a:latin typeface="Red Hat Display"/>
                <a:ea typeface="Red Hat Display"/>
                <a:cs typeface="Red Hat Display"/>
                <a:sym typeface="Red Hat Display"/>
              </a:rPr>
              <a:t> Voice RAG Agent is an AI system that can ans</a:t>
            </a:r>
            <a:r>
              <a:rPr lang="en-US" sz="3399">
                <a:solidFill>
                  <a:srgbClr val="16161C"/>
                </a:solidFill>
                <a:latin typeface="Red Hat Display"/>
                <a:ea typeface="Red Hat Display"/>
                <a:cs typeface="Red Hat Display"/>
                <a:sym typeface="Red Hat Display"/>
              </a:rPr>
              <a:t>wer questions through speech, using a knowledge base you provide — like an FAQ bot that talks.</a:t>
            </a:r>
          </a:p>
          <a:p>
            <a:pPr algn="l">
              <a:lnSpc>
                <a:spcPts val="4759"/>
              </a:lnSpc>
            </a:pPr>
          </a:p>
        </p:txBody>
      </p:sp>
    </p:spTree>
  </p:cSld>
  <p:clrMapOvr>
    <a:masterClrMapping/>
  </p:clrMapOvr>
</p:sld>
</file>

<file path=ppt/slides/slide55.xml><?xml version="1.0" encoding="utf-8"?>
<p:sld xmlns:p="http://schemas.openxmlformats.org/presentationml/2006/main" xmlns:a="http://schemas.openxmlformats.org/drawingml/2006/main">
  <p:cSld>
    <p:bg>
      <p:bgPr>
        <a:solidFill>
          <a:srgbClr val="EBE7D7"/>
        </a:solidFill>
      </p:bgPr>
    </p:bg>
    <p:spTree>
      <p:nvGrpSpPr>
        <p:cNvPr id="1" name=""/>
        <p:cNvGrpSpPr/>
        <p:nvPr/>
      </p:nvGrpSpPr>
      <p:grpSpPr>
        <a:xfrm>
          <a:off x="0" y="0"/>
          <a:ext cx="0" cy="0"/>
          <a:chOff x="0" y="0"/>
          <a:chExt cx="0" cy="0"/>
        </a:xfrm>
      </p:grpSpPr>
      <p:sp>
        <p:nvSpPr>
          <p:cNvPr name="TextBox 2" id="2"/>
          <p:cNvSpPr txBox="true"/>
          <p:nvPr/>
        </p:nvSpPr>
        <p:spPr>
          <a:xfrm rot="0">
            <a:off x="1409156" y="538906"/>
            <a:ext cx="16478050" cy="1193800"/>
          </a:xfrm>
          <a:prstGeom prst="rect">
            <a:avLst/>
          </a:prstGeom>
        </p:spPr>
        <p:txBody>
          <a:bodyPr anchor="t" rtlCol="false" tIns="0" lIns="0" bIns="0" rIns="0">
            <a:spAutoFit/>
          </a:bodyPr>
          <a:lstStyle/>
          <a:p>
            <a:pPr algn="l">
              <a:lnSpc>
                <a:spcPts val="9799"/>
              </a:lnSpc>
            </a:pPr>
            <a:r>
              <a:rPr lang="en-US" sz="6999">
                <a:solidFill>
                  <a:srgbClr val="3E2750"/>
                </a:solidFill>
                <a:latin typeface="Playfair Display"/>
                <a:ea typeface="Playfair Display"/>
                <a:cs typeface="Playfair Display"/>
                <a:sym typeface="Playfair Display"/>
              </a:rPr>
              <a:t>Final Project: Build a Voice RAG Agent</a:t>
            </a:r>
          </a:p>
        </p:txBody>
      </p:sp>
      <p:sp>
        <p:nvSpPr>
          <p:cNvPr name="TextBox 3" id="3"/>
          <p:cNvSpPr txBox="true"/>
          <p:nvPr/>
        </p:nvSpPr>
        <p:spPr>
          <a:xfrm rot="0">
            <a:off x="879755" y="2677159"/>
            <a:ext cx="15819793" cy="4780916"/>
          </a:xfrm>
          <a:prstGeom prst="rect">
            <a:avLst/>
          </a:prstGeom>
        </p:spPr>
        <p:txBody>
          <a:bodyPr anchor="t" rtlCol="false" tIns="0" lIns="0" bIns="0" rIns="0">
            <a:spAutoFit/>
          </a:bodyPr>
          <a:lstStyle/>
          <a:p>
            <a:pPr algn="l">
              <a:lnSpc>
                <a:spcPts val="4759"/>
              </a:lnSpc>
            </a:pPr>
            <a:r>
              <a:rPr lang="en-US" sz="3399" b="true">
                <a:solidFill>
                  <a:srgbClr val="16161C"/>
                </a:solidFill>
                <a:latin typeface="Red Hat Display Bold"/>
                <a:ea typeface="Red Hat Display Bold"/>
                <a:cs typeface="Red Hat Display Bold"/>
                <a:sym typeface="Red Hat Display Bold"/>
              </a:rPr>
              <a:t>Learning Objectives</a:t>
            </a:r>
          </a:p>
          <a:p>
            <a:pPr algn="l">
              <a:lnSpc>
                <a:spcPts val="4759"/>
              </a:lnSpc>
            </a:pPr>
            <a:r>
              <a:rPr lang="en-US" sz="3399">
                <a:solidFill>
                  <a:srgbClr val="16161C"/>
                </a:solidFill>
                <a:latin typeface="Red Hat Display"/>
                <a:ea typeface="Red Hat Display"/>
                <a:cs typeface="Red Hat Display"/>
                <a:sym typeface="Red Hat Display"/>
              </a:rPr>
              <a:t>By</a:t>
            </a:r>
            <a:r>
              <a:rPr lang="en-US" sz="3399">
                <a:solidFill>
                  <a:srgbClr val="16161C"/>
                </a:solidFill>
                <a:latin typeface="Red Hat Display"/>
                <a:ea typeface="Red Hat Display"/>
                <a:cs typeface="Red Hat Display"/>
                <a:sym typeface="Red Hat Display"/>
              </a:rPr>
              <a:t> completing this project, you’ll be able to:</a:t>
            </a:r>
          </a:p>
          <a:p>
            <a:pPr algn="l" marL="734051" indent="-367026" lvl="1">
              <a:lnSpc>
                <a:spcPts val="4759"/>
              </a:lnSpc>
              <a:buFont typeface="Arial"/>
              <a:buChar char="•"/>
            </a:pPr>
            <a:r>
              <a:rPr lang="en-US" sz="3399">
                <a:solidFill>
                  <a:srgbClr val="16161C"/>
                </a:solidFill>
                <a:latin typeface="Red Hat Display"/>
                <a:ea typeface="Red Hat Display"/>
                <a:cs typeface="Red Hat Display"/>
                <a:sym typeface="Red Hat Display"/>
              </a:rPr>
              <a:t>Build an end-to-end </a:t>
            </a:r>
            <a:r>
              <a:rPr lang="en-US" sz="3399">
                <a:solidFill>
                  <a:srgbClr val="16161C"/>
                </a:solidFill>
                <a:latin typeface="Red Hat Display"/>
                <a:ea typeface="Red Hat Display"/>
                <a:cs typeface="Red Hat Display"/>
                <a:sym typeface="Red Hat Display"/>
              </a:rPr>
              <a:t>AI</a:t>
            </a:r>
            <a:r>
              <a:rPr lang="en-US" sz="3399">
                <a:solidFill>
                  <a:srgbClr val="16161C"/>
                </a:solidFill>
                <a:latin typeface="Red Hat Display"/>
                <a:ea typeface="Red Hat Display"/>
                <a:cs typeface="Red Hat Display"/>
                <a:sym typeface="Red Hat Display"/>
              </a:rPr>
              <a:t> workflow integrating multiple tools through APIs.</a:t>
            </a:r>
          </a:p>
          <a:p>
            <a:pPr algn="l" marL="734051" indent="-367026" lvl="1">
              <a:lnSpc>
                <a:spcPts val="4759"/>
              </a:lnSpc>
              <a:buFont typeface="Arial"/>
              <a:buChar char="•"/>
            </a:pPr>
            <a:r>
              <a:rPr lang="en-US" sz="3399">
                <a:solidFill>
                  <a:srgbClr val="16161C"/>
                </a:solidFill>
                <a:latin typeface="Red Hat Display"/>
                <a:ea typeface="Red Hat Display"/>
                <a:cs typeface="Red Hat Display"/>
                <a:sym typeface="Red Hat Display"/>
              </a:rPr>
              <a:t>Apply RAG principles to make AI responses fact-based and context-a</a:t>
            </a:r>
            <a:r>
              <a:rPr lang="en-US" sz="3399">
                <a:solidFill>
                  <a:srgbClr val="16161C"/>
                </a:solidFill>
                <a:latin typeface="Red Hat Display"/>
                <a:ea typeface="Red Hat Display"/>
                <a:cs typeface="Red Hat Display"/>
                <a:sym typeface="Red Hat Display"/>
              </a:rPr>
              <a:t>ware.</a:t>
            </a:r>
          </a:p>
          <a:p>
            <a:pPr algn="l" marL="734051" indent="-367026" lvl="1">
              <a:lnSpc>
                <a:spcPts val="4759"/>
              </a:lnSpc>
              <a:buFont typeface="Arial"/>
              <a:buChar char="•"/>
            </a:pPr>
            <a:r>
              <a:rPr lang="en-US" sz="3399">
                <a:solidFill>
                  <a:srgbClr val="16161C"/>
                </a:solidFill>
                <a:latin typeface="Red Hat Display"/>
                <a:ea typeface="Red Hat Display"/>
                <a:cs typeface="Red Hat Display"/>
                <a:sym typeface="Red Hat Display"/>
              </a:rPr>
              <a:t>Design a voice interaction loop (input → reasoning → retrieval → audio output).</a:t>
            </a:r>
          </a:p>
          <a:p>
            <a:pPr algn="l" marL="734051" indent="-367026" lvl="1">
              <a:lnSpc>
                <a:spcPts val="4759"/>
              </a:lnSpc>
              <a:buFont typeface="Arial"/>
              <a:buChar char="•"/>
            </a:pPr>
            <a:r>
              <a:rPr lang="en-US" sz="3399">
                <a:solidFill>
                  <a:srgbClr val="16161C"/>
                </a:solidFill>
                <a:latin typeface="Red Hat Display"/>
                <a:ea typeface="Red Hat Display"/>
                <a:cs typeface="Red Hat Display"/>
                <a:sym typeface="Red Hat Display"/>
              </a:rPr>
              <a:t>Personalize your agent’s voice, tone, and dataset to fit a chosen use case.</a:t>
            </a:r>
          </a:p>
          <a:p>
            <a:pPr algn="l" marL="734051" indent="-367026" lvl="1">
              <a:lnSpc>
                <a:spcPts val="4759"/>
              </a:lnSpc>
              <a:buFont typeface="Arial"/>
              <a:buChar char="•"/>
            </a:pPr>
            <a:r>
              <a:rPr lang="en-US" sz="3399">
                <a:solidFill>
                  <a:srgbClr val="16161C"/>
                </a:solidFill>
                <a:latin typeface="Red Hat Display"/>
                <a:ea typeface="Red Hat Display"/>
                <a:cs typeface="Red Hat Display"/>
                <a:sym typeface="Red Hat Display"/>
              </a:rPr>
              <a:t>Demonstrate understanding of AI automation and orchestration using n8n.</a:t>
            </a:r>
          </a:p>
          <a:p>
            <a:pPr algn="l">
              <a:lnSpc>
                <a:spcPts val="4759"/>
              </a:lnSpc>
            </a:pPr>
          </a:p>
        </p:txBody>
      </p:sp>
    </p:spTree>
  </p:cSld>
  <p:clrMapOvr>
    <a:masterClrMapping/>
  </p:clrMapOvr>
</p:sld>
</file>

<file path=ppt/slides/slide56.xml><?xml version="1.0" encoding="utf-8"?>
<p:sld xmlns:p="http://schemas.openxmlformats.org/presentationml/2006/main" xmlns:a="http://schemas.openxmlformats.org/drawingml/2006/main">
  <p:cSld>
    <p:bg>
      <p:bgPr>
        <a:solidFill>
          <a:srgbClr val="EBE7D7"/>
        </a:solidFill>
      </p:bgPr>
    </p:bg>
    <p:spTree>
      <p:nvGrpSpPr>
        <p:cNvPr id="1" name=""/>
        <p:cNvGrpSpPr/>
        <p:nvPr/>
      </p:nvGrpSpPr>
      <p:grpSpPr>
        <a:xfrm>
          <a:off x="0" y="0"/>
          <a:ext cx="0" cy="0"/>
          <a:chOff x="0" y="0"/>
          <a:chExt cx="0" cy="0"/>
        </a:xfrm>
      </p:grpSpPr>
      <p:sp>
        <p:nvSpPr>
          <p:cNvPr name="TextBox 2" id="2"/>
          <p:cNvSpPr txBox="true"/>
          <p:nvPr/>
        </p:nvSpPr>
        <p:spPr>
          <a:xfrm rot="0">
            <a:off x="781250" y="538906"/>
            <a:ext cx="16478050" cy="1193800"/>
          </a:xfrm>
          <a:prstGeom prst="rect">
            <a:avLst/>
          </a:prstGeom>
        </p:spPr>
        <p:txBody>
          <a:bodyPr anchor="t" rtlCol="false" tIns="0" lIns="0" bIns="0" rIns="0">
            <a:spAutoFit/>
          </a:bodyPr>
          <a:lstStyle/>
          <a:p>
            <a:pPr algn="l">
              <a:lnSpc>
                <a:spcPts val="9799"/>
              </a:lnSpc>
            </a:pPr>
            <a:r>
              <a:rPr lang="en-US" sz="6999">
                <a:solidFill>
                  <a:srgbClr val="3E2750"/>
                </a:solidFill>
                <a:latin typeface="Playfair Display"/>
                <a:ea typeface="Playfair Display"/>
                <a:cs typeface="Playfair Display"/>
                <a:sym typeface="Playfair Display"/>
              </a:rPr>
              <a:t>Final Project: Build a Voice RAG Agent</a:t>
            </a:r>
          </a:p>
        </p:txBody>
      </p:sp>
      <p:sp>
        <p:nvSpPr>
          <p:cNvPr name="TextBox 3" id="3"/>
          <p:cNvSpPr txBox="true"/>
          <p:nvPr/>
        </p:nvSpPr>
        <p:spPr>
          <a:xfrm rot="0">
            <a:off x="879755" y="2677159"/>
            <a:ext cx="15819793" cy="4780916"/>
          </a:xfrm>
          <a:prstGeom prst="rect">
            <a:avLst/>
          </a:prstGeom>
        </p:spPr>
        <p:txBody>
          <a:bodyPr anchor="t" rtlCol="false" tIns="0" lIns="0" bIns="0" rIns="0">
            <a:spAutoFit/>
          </a:bodyPr>
          <a:lstStyle/>
          <a:p>
            <a:pPr algn="l">
              <a:lnSpc>
                <a:spcPts val="4759"/>
              </a:lnSpc>
            </a:pPr>
            <a:r>
              <a:rPr lang="en-US" sz="3399" b="true">
                <a:solidFill>
                  <a:srgbClr val="16161C"/>
                </a:solidFill>
                <a:latin typeface="Red Hat Display Bold"/>
                <a:ea typeface="Red Hat Display Bold"/>
                <a:cs typeface="Red Hat Display Bold"/>
                <a:sym typeface="Red Hat Display Bold"/>
              </a:rPr>
              <a:t>Project Goal</a:t>
            </a:r>
          </a:p>
          <a:p>
            <a:pPr algn="l">
              <a:lnSpc>
                <a:spcPts val="4759"/>
              </a:lnSpc>
            </a:pPr>
            <a:r>
              <a:rPr lang="en-US" sz="3399">
                <a:solidFill>
                  <a:srgbClr val="16161C"/>
                </a:solidFill>
                <a:latin typeface="Red Hat Display"/>
                <a:ea typeface="Red Hat Display"/>
                <a:cs typeface="Red Hat Display"/>
                <a:sym typeface="Red Hat Display"/>
              </a:rPr>
              <a:t>Cr</a:t>
            </a:r>
            <a:r>
              <a:rPr lang="en-US" sz="3399">
                <a:solidFill>
                  <a:srgbClr val="16161C"/>
                </a:solidFill>
                <a:latin typeface="Red Hat Display"/>
                <a:ea typeface="Red Hat Display"/>
                <a:cs typeface="Red Hat Display"/>
                <a:sym typeface="Red Hat Display"/>
              </a:rPr>
              <a:t>eate a working voice agent</a:t>
            </a:r>
            <a:r>
              <a:rPr lang="en-US" sz="3399">
                <a:solidFill>
                  <a:srgbClr val="16161C"/>
                </a:solidFill>
                <a:latin typeface="Red Hat Display"/>
                <a:ea typeface="Red Hat Display"/>
                <a:cs typeface="Red Hat Display"/>
                <a:sym typeface="Red Hat Display"/>
              </a:rPr>
              <a:t> that can:</a:t>
            </a:r>
          </a:p>
          <a:p>
            <a:pPr algn="l" marL="734051" indent="-367026" lvl="1">
              <a:lnSpc>
                <a:spcPts val="4759"/>
              </a:lnSpc>
              <a:buAutoNum type="arabicPeriod" startAt="1"/>
            </a:pPr>
            <a:r>
              <a:rPr lang="en-US" sz="3399">
                <a:solidFill>
                  <a:srgbClr val="16161C"/>
                </a:solidFill>
                <a:latin typeface="Red Hat Display"/>
                <a:ea typeface="Red Hat Display"/>
                <a:cs typeface="Red Hat Display"/>
                <a:sym typeface="Red Hat Display"/>
              </a:rPr>
              <a:t>Take a user question as text or voice input.</a:t>
            </a:r>
          </a:p>
          <a:p>
            <a:pPr algn="l" marL="734051" indent="-367026" lvl="1">
              <a:lnSpc>
                <a:spcPts val="4759"/>
              </a:lnSpc>
              <a:buAutoNum type="arabicPeriod" startAt="1"/>
            </a:pPr>
            <a:r>
              <a:rPr lang="en-US" sz="3399">
                <a:solidFill>
                  <a:srgbClr val="16161C"/>
                </a:solidFill>
                <a:latin typeface="Red Hat Display"/>
                <a:ea typeface="Red Hat Display"/>
                <a:cs typeface="Red Hat Display"/>
                <a:sym typeface="Red Hat Display"/>
              </a:rPr>
              <a:t>Use</a:t>
            </a:r>
            <a:r>
              <a:rPr lang="en-US" sz="3399">
                <a:solidFill>
                  <a:srgbClr val="16161C"/>
                </a:solidFill>
                <a:latin typeface="Red Hat Display"/>
                <a:ea typeface="Red Hat Display"/>
                <a:cs typeface="Red Hat Display"/>
                <a:sym typeface="Red Hat Display"/>
              </a:rPr>
              <a:t> Pinecone to retrieve relevant information from a stored dataset.</a:t>
            </a:r>
          </a:p>
          <a:p>
            <a:pPr algn="l" marL="734051" indent="-367026" lvl="1">
              <a:lnSpc>
                <a:spcPts val="4759"/>
              </a:lnSpc>
              <a:buAutoNum type="arabicPeriod" startAt="1"/>
            </a:pPr>
            <a:r>
              <a:rPr lang="en-US" sz="3399">
                <a:solidFill>
                  <a:srgbClr val="16161C"/>
                </a:solidFill>
                <a:latin typeface="Red Hat Display"/>
                <a:ea typeface="Red Hat Display"/>
                <a:cs typeface="Red Hat Display"/>
                <a:sym typeface="Red Hat Display"/>
              </a:rPr>
              <a:t>Hav</a:t>
            </a:r>
            <a:r>
              <a:rPr lang="en-US" sz="3399">
                <a:solidFill>
                  <a:srgbClr val="16161C"/>
                </a:solidFill>
                <a:latin typeface="Red Hat Display"/>
                <a:ea typeface="Red Hat Display"/>
                <a:cs typeface="Red Hat Display"/>
                <a:sym typeface="Red Hat Display"/>
              </a:rPr>
              <a:t>e Gemini generate an accurate, conversational answer using that data.</a:t>
            </a:r>
          </a:p>
          <a:p>
            <a:pPr algn="l" marL="734051" indent="-367026" lvl="1">
              <a:lnSpc>
                <a:spcPts val="4759"/>
              </a:lnSpc>
              <a:buAutoNum type="arabicPeriod" startAt="1"/>
            </a:pPr>
            <a:r>
              <a:rPr lang="en-US" sz="3399">
                <a:solidFill>
                  <a:srgbClr val="16161C"/>
                </a:solidFill>
                <a:latin typeface="Red Hat Display"/>
                <a:ea typeface="Red Hat Display"/>
                <a:cs typeface="Red Hat Display"/>
                <a:sym typeface="Red Hat Display"/>
              </a:rPr>
              <a:t>C</a:t>
            </a:r>
            <a:r>
              <a:rPr lang="en-US" sz="3399">
                <a:solidFill>
                  <a:srgbClr val="16161C"/>
                </a:solidFill>
                <a:latin typeface="Red Hat Display"/>
                <a:ea typeface="Red Hat Display"/>
                <a:cs typeface="Red Hat Display"/>
                <a:sym typeface="Red Hat Display"/>
              </a:rPr>
              <a:t>onvert the text answer into spoken voice using Eleven Labs/through phonecall.</a:t>
            </a:r>
          </a:p>
          <a:p>
            <a:pPr algn="l">
              <a:lnSpc>
                <a:spcPts val="4759"/>
              </a:lnSpc>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aphicFrame>
        <p:nvGraphicFramePr>
          <p:cNvPr name="Object 2" id="2"/>
          <p:cNvGraphicFramePr/>
          <p:nvPr/>
        </p:nvGraphicFramePr>
        <p:xfrm>
          <a:off x="304649" y="2613717"/>
          <a:ext cx="3771900" cy="3771900"/>
        </p:xfrm>
        <a:graphic>
          <a:graphicData uri="http://schemas.openxmlformats.org/presentationml/2006/ole">
            <p:oleObj imgW="4521200" imgH="45212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781250" y="548431"/>
            <a:ext cx="17324492" cy="1070925"/>
          </a:xfrm>
          <a:prstGeom prst="rect">
            <a:avLst/>
          </a:prstGeom>
        </p:spPr>
        <p:txBody>
          <a:bodyPr anchor="t" rtlCol="false" tIns="0" lIns="0" bIns="0" rIns="0">
            <a:spAutoFit/>
          </a:bodyPr>
          <a:lstStyle/>
          <a:p>
            <a:pPr algn="l">
              <a:lnSpc>
                <a:spcPts val="8752"/>
              </a:lnSpc>
            </a:pPr>
            <a:r>
              <a:rPr lang="en-US" sz="6251">
                <a:solidFill>
                  <a:srgbClr val="3E2750"/>
                </a:solidFill>
                <a:latin typeface="Playfair Display"/>
                <a:ea typeface="Playfair Display"/>
                <a:cs typeface="Playfair Display"/>
                <a:sym typeface="Playfair Display"/>
              </a:rPr>
              <a:t>Use Case Examples (Students Can Choose One)</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aphicFrame>
        <p:nvGraphicFramePr>
          <p:cNvPr name="Object 2" id="2"/>
          <p:cNvGraphicFramePr/>
          <p:nvPr/>
        </p:nvGraphicFramePr>
        <p:xfrm>
          <a:off x="376186" y="3257550"/>
          <a:ext cx="3771900" cy="3771900"/>
        </p:xfrm>
        <a:graphic>
          <a:graphicData uri="http://schemas.openxmlformats.org/presentationml/2006/ole">
            <p:oleObj imgW="4521200" imgH="45212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781250" y="548431"/>
            <a:ext cx="17324492" cy="1070925"/>
          </a:xfrm>
          <a:prstGeom prst="rect">
            <a:avLst/>
          </a:prstGeom>
        </p:spPr>
        <p:txBody>
          <a:bodyPr anchor="t" rtlCol="false" tIns="0" lIns="0" bIns="0" rIns="0">
            <a:spAutoFit/>
          </a:bodyPr>
          <a:lstStyle/>
          <a:p>
            <a:pPr algn="l">
              <a:lnSpc>
                <a:spcPts val="8752"/>
              </a:lnSpc>
            </a:pPr>
            <a:r>
              <a:rPr lang="en-US" sz="6251">
                <a:solidFill>
                  <a:srgbClr val="3E2750"/>
                </a:solidFill>
                <a:latin typeface="Playfair Display"/>
                <a:ea typeface="Playfair Display"/>
                <a:cs typeface="Playfair Display"/>
                <a:sym typeface="Playfair Display"/>
              </a:rPr>
              <a:t>Required Tools</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aphicFrame>
        <p:nvGraphicFramePr>
          <p:cNvPr name="Object 2" id="2"/>
          <p:cNvGraphicFramePr/>
          <p:nvPr/>
        </p:nvGraphicFramePr>
        <p:xfrm>
          <a:off x="519260" y="2670946"/>
          <a:ext cx="3771900" cy="3771900"/>
        </p:xfrm>
        <a:graphic>
          <a:graphicData uri="http://schemas.openxmlformats.org/presentationml/2006/ole">
            <p:oleObj imgW="4521200" imgH="45212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781250" y="548431"/>
            <a:ext cx="17324492" cy="1070925"/>
          </a:xfrm>
          <a:prstGeom prst="rect">
            <a:avLst/>
          </a:prstGeom>
        </p:spPr>
        <p:txBody>
          <a:bodyPr anchor="t" rtlCol="false" tIns="0" lIns="0" bIns="0" rIns="0">
            <a:spAutoFit/>
          </a:bodyPr>
          <a:lstStyle/>
          <a:p>
            <a:pPr algn="l">
              <a:lnSpc>
                <a:spcPts val="8752"/>
              </a:lnSpc>
            </a:pPr>
            <a:r>
              <a:rPr lang="en-US" sz="6251">
                <a:solidFill>
                  <a:srgbClr val="3E2750"/>
                </a:solidFill>
                <a:latin typeface="Playfair Display"/>
                <a:ea typeface="Playfair Display"/>
                <a:cs typeface="Playfair Display"/>
                <a:sym typeface="Playfair Display"/>
              </a:rPr>
              <a:t>Expected Deliverables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906392" cy="10287000"/>
            <a:chOff x="0" y="0"/>
            <a:chExt cx="11875189" cy="13716000"/>
          </a:xfrm>
        </p:grpSpPr>
        <p:sp>
          <p:nvSpPr>
            <p:cNvPr name="AutoShape 3" id="3"/>
            <p:cNvSpPr/>
            <p:nvPr/>
          </p:nvSpPr>
          <p:spPr>
            <a:xfrm>
              <a:off x="0" y="0"/>
              <a:ext cx="11875189" cy="13716000"/>
            </a:xfrm>
            <a:prstGeom prst="rect">
              <a:avLst/>
            </a:prstGeom>
            <a:solidFill>
              <a:srgbClr val="EBE7D7"/>
            </a:solidFill>
          </p:spPr>
        </p:sp>
      </p:grpSp>
      <p:grpSp>
        <p:nvGrpSpPr>
          <p:cNvPr name="Group 4" id="4"/>
          <p:cNvGrpSpPr/>
          <p:nvPr/>
        </p:nvGrpSpPr>
        <p:grpSpPr>
          <a:xfrm rot="0">
            <a:off x="0" y="0"/>
            <a:ext cx="8906392" cy="3185341"/>
            <a:chOff x="0" y="0"/>
            <a:chExt cx="11875189" cy="4247121"/>
          </a:xfrm>
        </p:grpSpPr>
        <p:pic>
          <p:nvPicPr>
            <p:cNvPr name="Picture 5" id="5"/>
            <p:cNvPicPr>
              <a:picLocks noChangeAspect="true"/>
            </p:cNvPicPr>
            <p:nvPr/>
          </p:nvPicPr>
          <p:blipFill>
            <a:blip r:embed="rId2"/>
            <a:srcRect l="0" t="23127" r="0" b="23127"/>
            <a:stretch>
              <a:fillRect/>
            </a:stretch>
          </p:blipFill>
          <p:spPr>
            <a:xfrm flipH="false" flipV="false">
              <a:off x="0" y="0"/>
              <a:ext cx="11875189" cy="4247121"/>
            </a:xfrm>
            <a:prstGeom prst="rect">
              <a:avLst/>
            </a:prstGeom>
          </p:spPr>
        </p:pic>
      </p:grpSp>
      <p:grpSp>
        <p:nvGrpSpPr>
          <p:cNvPr name="Group 6" id="6"/>
          <p:cNvGrpSpPr/>
          <p:nvPr/>
        </p:nvGrpSpPr>
        <p:grpSpPr>
          <a:xfrm rot="0">
            <a:off x="8324689" y="753206"/>
            <a:ext cx="1163405" cy="116340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8" id="8"/>
          <p:cNvSpPr txBox="true"/>
          <p:nvPr/>
        </p:nvSpPr>
        <p:spPr>
          <a:xfrm rot="0">
            <a:off x="723252" y="3749049"/>
            <a:ext cx="2282949" cy="953135"/>
          </a:xfrm>
          <a:prstGeom prst="rect">
            <a:avLst/>
          </a:prstGeom>
        </p:spPr>
        <p:txBody>
          <a:bodyPr anchor="t" rtlCol="false" tIns="0" lIns="0" bIns="0" rIns="0">
            <a:spAutoFit/>
          </a:bodyPr>
          <a:lstStyle/>
          <a:p>
            <a:pPr algn="l">
              <a:lnSpc>
                <a:spcPts val="7840"/>
              </a:lnSpc>
            </a:pPr>
            <a:r>
              <a:rPr lang="en-US" sz="5600">
                <a:solidFill>
                  <a:srgbClr val="3E2750"/>
                </a:solidFill>
                <a:latin typeface="Playfair Display"/>
                <a:ea typeface="Playfair Display"/>
                <a:cs typeface="Playfair Display"/>
                <a:sym typeface="Playfair Display"/>
              </a:rPr>
              <a:t>Week 4</a:t>
            </a:r>
          </a:p>
        </p:txBody>
      </p:sp>
      <p:sp>
        <p:nvSpPr>
          <p:cNvPr name="TextBox 9" id="9"/>
          <p:cNvSpPr txBox="true"/>
          <p:nvPr/>
        </p:nvSpPr>
        <p:spPr>
          <a:xfrm rot="0">
            <a:off x="723252" y="4968270"/>
            <a:ext cx="6924452" cy="763270"/>
          </a:xfrm>
          <a:prstGeom prst="rect">
            <a:avLst/>
          </a:prstGeom>
        </p:spPr>
        <p:txBody>
          <a:bodyPr anchor="t" rtlCol="false" tIns="0" lIns="0" bIns="0" rIns="0">
            <a:spAutoFit/>
          </a:bodyPr>
          <a:lstStyle/>
          <a:p>
            <a:pPr algn="l">
              <a:lnSpc>
                <a:spcPts val="3079"/>
              </a:lnSpc>
            </a:pPr>
            <a:r>
              <a:rPr lang="en-US" b="true" sz="2199" spc="659">
                <a:solidFill>
                  <a:srgbClr val="315962"/>
                </a:solidFill>
                <a:latin typeface="Red Hat Display Bold"/>
                <a:ea typeface="Red Hat Display Bold"/>
                <a:cs typeface="Red Hat Display Bold"/>
                <a:sym typeface="Red Hat Display Bold"/>
              </a:rPr>
              <a:t>TEACHING YOUR AI KNOWLEDGE </a:t>
            </a:r>
          </a:p>
          <a:p>
            <a:pPr algn="l">
              <a:lnSpc>
                <a:spcPts val="3079"/>
              </a:lnSpc>
            </a:pPr>
            <a:r>
              <a:rPr lang="en-US" b="true" sz="2199" spc="659">
                <a:solidFill>
                  <a:srgbClr val="315962"/>
                </a:solidFill>
                <a:latin typeface="Red Hat Display Bold"/>
                <a:ea typeface="Red Hat Display Bold"/>
                <a:cs typeface="Red Hat Display Bold"/>
                <a:sym typeface="Red Hat Display Bold"/>
              </a:rPr>
              <a:t>(INTRO TO RAG &amp; PINECONE)</a:t>
            </a:r>
          </a:p>
        </p:txBody>
      </p:sp>
      <p:sp>
        <p:nvSpPr>
          <p:cNvPr name="TextBox 10" id="10"/>
          <p:cNvSpPr txBox="true"/>
          <p:nvPr/>
        </p:nvSpPr>
        <p:spPr>
          <a:xfrm rot="0">
            <a:off x="9840220" y="1276558"/>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Help</a:t>
            </a:r>
            <a:r>
              <a:rPr lang="en-US" sz="2199">
                <a:solidFill>
                  <a:srgbClr val="16161C"/>
                </a:solidFill>
                <a:latin typeface="Red Hat Display"/>
                <a:ea typeface="Red Hat Display"/>
                <a:cs typeface="Red Hat Display"/>
                <a:sym typeface="Red Hat Display"/>
              </a:rPr>
              <a:t> your AI remember — give it data, facts, and a “knowledge base.</a:t>
            </a:r>
          </a:p>
        </p:txBody>
      </p:sp>
      <p:sp>
        <p:nvSpPr>
          <p:cNvPr name="TextBox 11" id="11"/>
          <p:cNvSpPr txBox="true"/>
          <p:nvPr/>
        </p:nvSpPr>
        <p:spPr>
          <a:xfrm rot="0">
            <a:off x="9554128" y="2644251"/>
            <a:ext cx="7705172" cy="1934845"/>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What is RAG</a:t>
            </a:r>
            <a:r>
              <a:rPr lang="en-US" sz="2199">
                <a:solidFill>
                  <a:srgbClr val="16161C"/>
                </a:solidFill>
                <a:latin typeface="Red Hat Display"/>
                <a:ea typeface="Red Hat Display"/>
                <a:cs typeface="Red Hat Display"/>
                <a:sym typeface="Red Hat Display"/>
              </a:rPr>
              <a:t> (Retrieval Augmented Generation)?</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How Pinecone stores memory as vectors</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Converting text or FAQs into embeddings</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How Gemini can answer using custom data</a:t>
            </a:r>
          </a:p>
          <a:p>
            <a:pPr algn="l">
              <a:lnSpc>
                <a:spcPts val="3079"/>
              </a:lnSpc>
            </a:pPr>
          </a:p>
        </p:txBody>
      </p:sp>
      <p:sp>
        <p:nvSpPr>
          <p:cNvPr name="TextBox 12" id="12"/>
          <p:cNvSpPr txBox="true"/>
          <p:nvPr/>
        </p:nvSpPr>
        <p:spPr>
          <a:xfrm rot="0">
            <a:off x="9840220" y="5219871"/>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Pinecone, Gemini</a:t>
            </a:r>
          </a:p>
        </p:txBody>
      </p:sp>
      <p:sp>
        <p:nvSpPr>
          <p:cNvPr name="TextBox 13" id="13"/>
          <p:cNvSpPr txBox="true"/>
          <p:nvPr/>
        </p:nvSpPr>
        <p:spPr>
          <a:xfrm rot="0">
            <a:off x="9840220" y="6554596"/>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Each group defines the</a:t>
            </a:r>
            <a:r>
              <a:rPr lang="en-US" sz="2199">
                <a:solidFill>
                  <a:srgbClr val="16161C"/>
                </a:solidFill>
                <a:latin typeface="Red Hat Display"/>
                <a:ea typeface="Red Hat Display"/>
                <a:cs typeface="Red Hat Display"/>
                <a:sym typeface="Red Hat Display"/>
              </a:rPr>
              <a:t>ir AI’s knowledge area (nutrition, productivity, finance, education, etc.) and drafts 5 data entries.</a:t>
            </a:r>
          </a:p>
        </p:txBody>
      </p:sp>
      <p:sp>
        <p:nvSpPr>
          <p:cNvPr name="TextBox 14" id="14"/>
          <p:cNvSpPr txBox="true"/>
          <p:nvPr/>
        </p:nvSpPr>
        <p:spPr>
          <a:xfrm rot="0">
            <a:off x="9840220" y="8053398"/>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Upload your data</a:t>
            </a:r>
            <a:r>
              <a:rPr lang="en-US" sz="2199">
                <a:solidFill>
                  <a:srgbClr val="16161C"/>
                </a:solidFill>
                <a:latin typeface="Red Hat Display"/>
                <a:ea typeface="Red Hat Display"/>
                <a:cs typeface="Red Hat Display"/>
                <a:sym typeface="Red Hat Display"/>
              </a:rPr>
              <a:t>set to Pinecone and test retrieval.</a:t>
            </a:r>
          </a:p>
        </p:txBody>
      </p:sp>
      <p:sp>
        <p:nvSpPr>
          <p:cNvPr name="TextBox 15" id="15"/>
          <p:cNvSpPr txBox="true"/>
          <p:nvPr/>
        </p:nvSpPr>
        <p:spPr>
          <a:xfrm rot="0">
            <a:off x="9840220" y="864463"/>
            <a:ext cx="105839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GOAL</a:t>
            </a:r>
          </a:p>
        </p:txBody>
      </p:sp>
      <p:sp>
        <p:nvSpPr>
          <p:cNvPr name="TextBox 16" id="16"/>
          <p:cNvSpPr txBox="true"/>
          <p:nvPr/>
        </p:nvSpPr>
        <p:spPr>
          <a:xfrm rot="0">
            <a:off x="9840220" y="2322203"/>
            <a:ext cx="2653680"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FOCUS AREAS</a:t>
            </a:r>
          </a:p>
        </p:txBody>
      </p:sp>
      <p:sp>
        <p:nvSpPr>
          <p:cNvPr name="TextBox 17" id="17"/>
          <p:cNvSpPr txBox="true"/>
          <p:nvPr/>
        </p:nvSpPr>
        <p:spPr>
          <a:xfrm rot="0">
            <a:off x="9840220" y="4803945"/>
            <a:ext cx="1279624"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TOOLS</a:t>
            </a:r>
          </a:p>
        </p:txBody>
      </p:sp>
      <p:sp>
        <p:nvSpPr>
          <p:cNvPr name="TextBox 18" id="18"/>
          <p:cNvSpPr txBox="true"/>
          <p:nvPr/>
        </p:nvSpPr>
        <p:spPr>
          <a:xfrm rot="0">
            <a:off x="9840220" y="6167882"/>
            <a:ext cx="3980259"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BREAKOUT ACTIVITY</a:t>
            </a:r>
          </a:p>
        </p:txBody>
      </p:sp>
      <p:sp>
        <p:nvSpPr>
          <p:cNvPr name="TextBox 19" id="19"/>
          <p:cNvSpPr txBox="true"/>
          <p:nvPr/>
        </p:nvSpPr>
        <p:spPr>
          <a:xfrm rot="0">
            <a:off x="9840220" y="7666047"/>
            <a:ext cx="4684365"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TAKE-HOME CHALLENGE</a:t>
            </a:r>
          </a:p>
        </p:txBody>
      </p:sp>
      <p:sp>
        <p:nvSpPr>
          <p:cNvPr name="TextBox 20" id="20"/>
          <p:cNvSpPr txBox="true"/>
          <p:nvPr/>
        </p:nvSpPr>
        <p:spPr>
          <a:xfrm rot="0">
            <a:off x="8582790" y="508663"/>
            <a:ext cx="647204"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1</a:t>
            </a:r>
          </a:p>
        </p:txBody>
      </p:sp>
      <p:grpSp>
        <p:nvGrpSpPr>
          <p:cNvPr name="Group 21" id="21"/>
          <p:cNvGrpSpPr/>
          <p:nvPr/>
        </p:nvGrpSpPr>
        <p:grpSpPr>
          <a:xfrm rot="0">
            <a:off x="8324689" y="2276144"/>
            <a:ext cx="1163405" cy="116340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3" id="23"/>
          <p:cNvSpPr txBox="true"/>
          <p:nvPr/>
        </p:nvSpPr>
        <p:spPr>
          <a:xfrm rot="0">
            <a:off x="8519786" y="2097434"/>
            <a:ext cx="87382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2</a:t>
            </a:r>
          </a:p>
        </p:txBody>
      </p:sp>
      <p:grpSp>
        <p:nvGrpSpPr>
          <p:cNvPr name="Group 24" id="24"/>
          <p:cNvGrpSpPr/>
          <p:nvPr/>
        </p:nvGrpSpPr>
        <p:grpSpPr>
          <a:xfrm rot="0">
            <a:off x="8324689" y="4552443"/>
            <a:ext cx="1163405" cy="116340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6" id="26"/>
          <p:cNvSpPr txBox="true"/>
          <p:nvPr/>
        </p:nvSpPr>
        <p:spPr>
          <a:xfrm rot="0">
            <a:off x="8459858" y="4400043"/>
            <a:ext cx="893068"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3</a:t>
            </a:r>
          </a:p>
        </p:txBody>
      </p:sp>
      <p:grpSp>
        <p:nvGrpSpPr>
          <p:cNvPr name="Group 27" id="27"/>
          <p:cNvGrpSpPr/>
          <p:nvPr/>
        </p:nvGrpSpPr>
        <p:grpSpPr>
          <a:xfrm rot="0">
            <a:off x="8324689" y="6284766"/>
            <a:ext cx="1163405" cy="1163405"/>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9" id="29"/>
          <p:cNvSpPr txBox="true"/>
          <p:nvPr/>
        </p:nvSpPr>
        <p:spPr>
          <a:xfrm rot="0">
            <a:off x="8459858" y="6194869"/>
            <a:ext cx="792559"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4</a:t>
            </a:r>
          </a:p>
        </p:txBody>
      </p:sp>
      <p:grpSp>
        <p:nvGrpSpPr>
          <p:cNvPr name="Group 30" id="30"/>
          <p:cNvGrpSpPr/>
          <p:nvPr/>
        </p:nvGrpSpPr>
        <p:grpSpPr>
          <a:xfrm rot="0">
            <a:off x="8324689" y="7654691"/>
            <a:ext cx="1163405" cy="1163405"/>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2" id="32"/>
          <p:cNvSpPr txBox="true"/>
          <p:nvPr/>
        </p:nvSpPr>
        <p:spPr>
          <a:xfrm rot="0">
            <a:off x="8570090" y="7449672"/>
            <a:ext cx="773212"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5</a:t>
            </a:r>
          </a:p>
        </p:txBody>
      </p:sp>
      <p:grpSp>
        <p:nvGrpSpPr>
          <p:cNvPr name="Group 33" id="33"/>
          <p:cNvGrpSpPr/>
          <p:nvPr/>
        </p:nvGrpSpPr>
        <p:grpSpPr>
          <a:xfrm rot="0">
            <a:off x="8230200" y="9098174"/>
            <a:ext cx="1163405" cy="1163405"/>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5" id="35"/>
          <p:cNvSpPr txBox="true"/>
          <p:nvPr/>
        </p:nvSpPr>
        <p:spPr>
          <a:xfrm rot="0">
            <a:off x="8442544" y="8972083"/>
            <a:ext cx="78745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6</a:t>
            </a:r>
          </a:p>
        </p:txBody>
      </p:sp>
      <p:sp>
        <p:nvSpPr>
          <p:cNvPr name="TextBox 36" id="36"/>
          <p:cNvSpPr txBox="true"/>
          <p:nvPr/>
        </p:nvSpPr>
        <p:spPr>
          <a:xfrm rot="0">
            <a:off x="9840220" y="9069599"/>
            <a:ext cx="341873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PROMPT STARTER</a:t>
            </a:r>
          </a:p>
        </p:txBody>
      </p:sp>
      <p:sp>
        <p:nvSpPr>
          <p:cNvPr name="TextBox 37" id="37"/>
          <p:cNvSpPr txBox="true"/>
          <p:nvPr/>
        </p:nvSpPr>
        <p:spPr>
          <a:xfrm rot="0">
            <a:off x="9840220" y="9489768"/>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a:t>
            </a:r>
            <a:r>
              <a:rPr lang="en-US" sz="2199">
                <a:solidFill>
                  <a:srgbClr val="16161C"/>
                </a:solidFill>
                <a:latin typeface="Red Hat Display"/>
                <a:ea typeface="Red Hat Display"/>
                <a:cs typeface="Red Hat Display"/>
                <a:sym typeface="Red Hat Display"/>
              </a:rPr>
              <a:t>Answer the user’s question using this data: [insert top 5 entries]. Keep it conversational and relevant.”</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aphicFrame>
        <p:nvGraphicFramePr>
          <p:cNvPr name="Object 2" id="2"/>
          <p:cNvGraphicFramePr/>
          <p:nvPr/>
        </p:nvGraphicFramePr>
        <p:xfrm>
          <a:off x="372717" y="2427720"/>
          <a:ext cx="5657850" cy="3771900"/>
        </p:xfrm>
        <a:graphic>
          <a:graphicData uri="http://schemas.openxmlformats.org/presentationml/2006/ole">
            <p:oleObj imgW="6781800" imgH="49022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781250" y="548431"/>
            <a:ext cx="17324492" cy="1070925"/>
          </a:xfrm>
          <a:prstGeom prst="rect">
            <a:avLst/>
          </a:prstGeom>
        </p:spPr>
        <p:txBody>
          <a:bodyPr anchor="t" rtlCol="false" tIns="0" lIns="0" bIns="0" rIns="0">
            <a:spAutoFit/>
          </a:bodyPr>
          <a:lstStyle/>
          <a:p>
            <a:pPr algn="l">
              <a:lnSpc>
                <a:spcPts val="8752"/>
              </a:lnSpc>
            </a:pPr>
            <a:r>
              <a:rPr lang="en-US" sz="6251">
                <a:solidFill>
                  <a:srgbClr val="3E2750"/>
                </a:solidFill>
                <a:latin typeface="Playfair Display"/>
                <a:ea typeface="Playfair Display"/>
                <a:cs typeface="Playfair Display"/>
                <a:sym typeface="Playfair Display"/>
              </a:rPr>
              <a:t>Evaluation Criteria</a:t>
            </a:r>
          </a:p>
        </p:txBody>
      </p:sp>
    </p:spTree>
  </p:cSld>
  <p:clrMapOvr>
    <a:masterClrMapping/>
  </p:clrMapOvr>
</p:sld>
</file>

<file path=ppt/slides/slide61.xml><?xml version="1.0" encoding="utf-8"?>
<p:sld xmlns:p="http://schemas.openxmlformats.org/presentationml/2006/main" xmlns:a="http://schemas.openxmlformats.org/drawingml/2006/main">
  <p:cSld>
    <p:bg>
      <p:bgPr>
        <a:solidFill>
          <a:srgbClr val="EBE7D7"/>
        </a:solidFill>
      </p:bgPr>
    </p:bg>
    <p:spTree>
      <p:nvGrpSpPr>
        <p:cNvPr id="1" name=""/>
        <p:cNvGrpSpPr/>
        <p:nvPr/>
      </p:nvGrpSpPr>
      <p:grpSpPr>
        <a:xfrm>
          <a:off x="0" y="0"/>
          <a:ext cx="0" cy="0"/>
          <a:chOff x="0" y="0"/>
          <a:chExt cx="0" cy="0"/>
        </a:xfrm>
      </p:grpSpPr>
      <p:sp>
        <p:nvSpPr>
          <p:cNvPr name="TextBox 2" id="2"/>
          <p:cNvSpPr txBox="true"/>
          <p:nvPr/>
        </p:nvSpPr>
        <p:spPr>
          <a:xfrm rot="0">
            <a:off x="781250" y="538906"/>
            <a:ext cx="16478050" cy="1193800"/>
          </a:xfrm>
          <a:prstGeom prst="rect">
            <a:avLst/>
          </a:prstGeom>
        </p:spPr>
        <p:txBody>
          <a:bodyPr anchor="t" rtlCol="false" tIns="0" lIns="0" bIns="0" rIns="0">
            <a:spAutoFit/>
          </a:bodyPr>
          <a:lstStyle/>
          <a:p>
            <a:pPr algn="l">
              <a:lnSpc>
                <a:spcPts val="9799"/>
              </a:lnSpc>
            </a:pPr>
            <a:r>
              <a:rPr lang="en-US" sz="6999">
                <a:solidFill>
                  <a:srgbClr val="3E2750"/>
                </a:solidFill>
                <a:latin typeface="Playfair Display"/>
                <a:ea typeface="Playfair Display"/>
                <a:cs typeface="Playfair Display"/>
                <a:sym typeface="Playfair Display"/>
              </a:rPr>
              <a:t>Final Project: Delivery mode</a:t>
            </a:r>
          </a:p>
        </p:txBody>
      </p:sp>
      <p:sp>
        <p:nvSpPr>
          <p:cNvPr name="TextBox 3" id="3"/>
          <p:cNvSpPr txBox="true"/>
          <p:nvPr/>
        </p:nvSpPr>
        <p:spPr>
          <a:xfrm rot="0">
            <a:off x="879755" y="2677159"/>
            <a:ext cx="15819793" cy="4180841"/>
          </a:xfrm>
          <a:prstGeom prst="rect">
            <a:avLst/>
          </a:prstGeom>
        </p:spPr>
        <p:txBody>
          <a:bodyPr anchor="t" rtlCol="false" tIns="0" lIns="0" bIns="0" rIns="0">
            <a:spAutoFit/>
          </a:bodyPr>
          <a:lstStyle/>
          <a:p>
            <a:pPr algn="l">
              <a:lnSpc>
                <a:spcPts val="4759"/>
              </a:lnSpc>
            </a:pPr>
            <a:r>
              <a:rPr lang="en-US" sz="3399">
                <a:solidFill>
                  <a:srgbClr val="16161C"/>
                </a:solidFill>
                <a:latin typeface="Red Hat Display"/>
                <a:ea typeface="Red Hat Display"/>
                <a:cs typeface="Red Hat Display"/>
                <a:sym typeface="Red Hat Display"/>
              </a:rPr>
              <a:t>Each </a:t>
            </a:r>
            <a:r>
              <a:rPr lang="en-US" sz="3399">
                <a:solidFill>
                  <a:srgbClr val="16161C"/>
                </a:solidFill>
                <a:latin typeface="Red Hat Display"/>
                <a:ea typeface="Red Hat Display"/>
                <a:cs typeface="Red Hat Display"/>
                <a:sym typeface="Red Hat Display"/>
              </a:rPr>
              <a:t>student</a:t>
            </a:r>
            <a:r>
              <a:rPr lang="en-US" sz="3399">
                <a:solidFill>
                  <a:srgbClr val="16161C"/>
                </a:solidFill>
                <a:latin typeface="Red Hat Display"/>
                <a:ea typeface="Red Hat Display"/>
                <a:cs typeface="Red Hat Display"/>
                <a:sym typeface="Red Hat Display"/>
              </a:rPr>
              <a:t> will:</a:t>
            </a:r>
          </a:p>
          <a:p>
            <a:pPr algn="l" marL="734051" indent="-367026" lvl="1">
              <a:lnSpc>
                <a:spcPts val="4759"/>
              </a:lnSpc>
              <a:buAutoNum type="arabicPeriod" startAt="1"/>
            </a:pPr>
            <a:r>
              <a:rPr lang="en-US" sz="3399">
                <a:solidFill>
                  <a:srgbClr val="16161C"/>
                </a:solidFill>
                <a:latin typeface="Red Hat Display"/>
                <a:ea typeface="Red Hat Display"/>
                <a:cs typeface="Red Hat Display"/>
                <a:sym typeface="Red Hat Display"/>
              </a:rPr>
              <a:t>Introduce their Voice RAG Agent (name, role, personality).</a:t>
            </a:r>
          </a:p>
          <a:p>
            <a:pPr algn="l" marL="734051" indent="-367026" lvl="1">
              <a:lnSpc>
                <a:spcPts val="4759"/>
              </a:lnSpc>
              <a:buAutoNum type="arabicPeriod" startAt="1"/>
            </a:pPr>
            <a:r>
              <a:rPr lang="en-US" sz="3399">
                <a:solidFill>
                  <a:srgbClr val="16161C"/>
                </a:solidFill>
                <a:latin typeface="Red Hat Display"/>
                <a:ea typeface="Red Hat Display"/>
                <a:cs typeface="Red Hat Display"/>
                <a:sym typeface="Red Hat Display"/>
              </a:rPr>
              <a:t>Ask it 2–3 qu</a:t>
            </a:r>
            <a:r>
              <a:rPr lang="en-US" sz="3399">
                <a:solidFill>
                  <a:srgbClr val="16161C"/>
                </a:solidFill>
                <a:latin typeface="Red Hat Display"/>
                <a:ea typeface="Red Hat Display"/>
                <a:cs typeface="Red Hat Display"/>
                <a:sym typeface="Red Hat Display"/>
              </a:rPr>
              <a:t>estions live or via pre-recorded video.</a:t>
            </a:r>
          </a:p>
          <a:p>
            <a:pPr algn="l" marL="734051" indent="-367026" lvl="1">
              <a:lnSpc>
                <a:spcPts val="4759"/>
              </a:lnSpc>
              <a:buAutoNum type="arabicPeriod" startAt="1"/>
            </a:pPr>
            <a:r>
              <a:rPr lang="en-US" sz="3399">
                <a:solidFill>
                  <a:srgbClr val="16161C"/>
                </a:solidFill>
                <a:latin typeface="Red Hat Display"/>
                <a:ea typeface="Red Hat Display"/>
                <a:cs typeface="Red Hat Display"/>
                <a:sym typeface="Red Hat Display"/>
              </a:rPr>
              <a:t>Explain what data it’s retrieving from Pinecone.</a:t>
            </a:r>
          </a:p>
          <a:p>
            <a:pPr algn="l" marL="734051" indent="-367026" lvl="1">
              <a:lnSpc>
                <a:spcPts val="4759"/>
              </a:lnSpc>
              <a:buAutoNum type="arabicPeriod" startAt="1"/>
            </a:pPr>
            <a:r>
              <a:rPr lang="en-US" sz="3399">
                <a:solidFill>
                  <a:srgbClr val="16161C"/>
                </a:solidFill>
                <a:latin typeface="Red Hat Display"/>
                <a:ea typeface="Red Hat Display"/>
                <a:cs typeface="Red Hat Display"/>
                <a:sym typeface="Red Hat Display"/>
              </a:rPr>
              <a:t>Refl</a:t>
            </a:r>
            <a:r>
              <a:rPr lang="en-US" sz="3399">
                <a:solidFill>
                  <a:srgbClr val="16161C"/>
                </a:solidFill>
                <a:latin typeface="Red Hat Display"/>
                <a:ea typeface="Red Hat Display"/>
                <a:cs typeface="Red Hat Display"/>
                <a:sym typeface="Red Hat Display"/>
              </a:rPr>
              <a:t>ect briefly on what surprised them most during the build.</a:t>
            </a:r>
          </a:p>
          <a:p>
            <a:pPr algn="l">
              <a:lnSpc>
                <a:spcPts val="4759"/>
              </a:lnSpc>
            </a:pPr>
          </a:p>
          <a:p>
            <a:pPr algn="l">
              <a:lnSpc>
                <a:spcPts val="4759"/>
              </a:lnSpc>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5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976953" y="1607116"/>
            <a:ext cx="14334093" cy="6962835"/>
            <a:chOff x="0" y="0"/>
            <a:chExt cx="3775234" cy="1833833"/>
          </a:xfrm>
        </p:grpSpPr>
        <p:sp>
          <p:nvSpPr>
            <p:cNvPr name="Freeform 5" id="5"/>
            <p:cNvSpPr/>
            <p:nvPr/>
          </p:nvSpPr>
          <p:spPr>
            <a:xfrm flipH="false" flipV="false" rot="0">
              <a:off x="0" y="0"/>
              <a:ext cx="3775234" cy="1833833"/>
            </a:xfrm>
            <a:custGeom>
              <a:avLst/>
              <a:gdLst/>
              <a:ahLst/>
              <a:cxnLst/>
              <a:rect r="r" b="b" t="t" l="l"/>
              <a:pathLst>
                <a:path h="1833833" w="3775234">
                  <a:moveTo>
                    <a:pt x="0" y="0"/>
                  </a:moveTo>
                  <a:lnTo>
                    <a:pt x="3775234" y="0"/>
                  </a:lnTo>
                  <a:lnTo>
                    <a:pt x="3775234" y="1833833"/>
                  </a:lnTo>
                  <a:lnTo>
                    <a:pt x="0" y="1833833"/>
                  </a:lnTo>
                  <a:close/>
                </a:path>
              </a:pathLst>
            </a:custGeom>
            <a:solidFill>
              <a:srgbClr val="3E2750"/>
            </a:solidFill>
            <a:ln w="76200" cap="sq">
              <a:solidFill>
                <a:srgbClr val="EBE7D7"/>
              </a:solidFill>
              <a:prstDash val="solid"/>
              <a:miter/>
            </a:ln>
          </p:spPr>
        </p:sp>
        <p:sp>
          <p:nvSpPr>
            <p:cNvPr name="TextBox 6" id="6"/>
            <p:cNvSpPr txBox="true"/>
            <p:nvPr/>
          </p:nvSpPr>
          <p:spPr>
            <a:xfrm>
              <a:off x="0" y="-38100"/>
              <a:ext cx="3775234" cy="187193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4635287" y="2784370"/>
            <a:ext cx="9172179" cy="2727326"/>
          </a:xfrm>
          <a:prstGeom prst="rect">
            <a:avLst/>
          </a:prstGeom>
        </p:spPr>
        <p:txBody>
          <a:bodyPr anchor="t" rtlCol="false" tIns="0" lIns="0" bIns="0" rIns="0">
            <a:spAutoFit/>
          </a:bodyPr>
          <a:lstStyle/>
          <a:p>
            <a:pPr algn="ctr">
              <a:lnSpc>
                <a:spcPts val="22399"/>
              </a:lnSpc>
            </a:pPr>
            <a:r>
              <a:rPr lang="en-US" sz="15999">
                <a:solidFill>
                  <a:srgbClr val="EBE7D7"/>
                </a:solidFill>
                <a:latin typeface="Playfair Display"/>
                <a:ea typeface="Playfair Display"/>
                <a:cs typeface="Playfair Display"/>
                <a:sym typeface="Playfair Display"/>
              </a:rPr>
              <a:t>Questions</a:t>
            </a:r>
          </a:p>
        </p:txBody>
      </p:sp>
      <p:sp>
        <p:nvSpPr>
          <p:cNvPr name="TextBox 8" id="8"/>
          <p:cNvSpPr txBox="true"/>
          <p:nvPr/>
        </p:nvSpPr>
        <p:spPr>
          <a:xfrm rot="0">
            <a:off x="5982635" y="5843551"/>
            <a:ext cx="6589613" cy="580390"/>
          </a:xfrm>
          <a:prstGeom prst="rect">
            <a:avLst/>
          </a:prstGeom>
        </p:spPr>
        <p:txBody>
          <a:bodyPr anchor="t" rtlCol="false" tIns="0" lIns="0" bIns="0" rIns="0">
            <a:spAutoFit/>
          </a:bodyPr>
          <a:lstStyle/>
          <a:p>
            <a:pPr algn="ctr">
              <a:lnSpc>
                <a:spcPts val="4759"/>
              </a:lnSpc>
            </a:pPr>
            <a:r>
              <a:rPr lang="en-US" sz="3399">
                <a:solidFill>
                  <a:srgbClr val="EBE7D7"/>
                </a:solidFill>
                <a:latin typeface="Red Hat Display"/>
                <a:ea typeface="Red Hat Display"/>
                <a:cs typeface="Red Hat Display"/>
                <a:sym typeface="Red Hat Display"/>
              </a:rPr>
              <a:t>Type your question in the chat box</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5234590" y="2424936"/>
            <a:ext cx="7811684" cy="5657850"/>
            <a:chOff x="0" y="0"/>
            <a:chExt cx="2057398" cy="1490133"/>
          </a:xfrm>
        </p:grpSpPr>
        <p:sp>
          <p:nvSpPr>
            <p:cNvPr name="Freeform 5" id="5"/>
            <p:cNvSpPr/>
            <p:nvPr/>
          </p:nvSpPr>
          <p:spPr>
            <a:xfrm flipH="false" flipV="false" rot="0">
              <a:off x="0" y="0"/>
              <a:ext cx="2057398" cy="1490133"/>
            </a:xfrm>
            <a:custGeom>
              <a:avLst/>
              <a:gdLst/>
              <a:ahLst/>
              <a:cxnLst/>
              <a:rect r="r" b="b" t="t" l="l"/>
              <a:pathLst>
                <a:path h="1490133" w="2057398">
                  <a:moveTo>
                    <a:pt x="0" y="0"/>
                  </a:moveTo>
                  <a:lnTo>
                    <a:pt x="2057398" y="0"/>
                  </a:lnTo>
                  <a:lnTo>
                    <a:pt x="2057398" y="1490133"/>
                  </a:lnTo>
                  <a:lnTo>
                    <a:pt x="0" y="1490133"/>
                  </a:lnTo>
                  <a:close/>
                </a:path>
              </a:pathLst>
            </a:custGeom>
            <a:solidFill>
              <a:srgbClr val="3E2750"/>
            </a:solidFill>
          </p:spPr>
        </p:sp>
        <p:sp>
          <p:nvSpPr>
            <p:cNvPr name="TextBox 6" id="6"/>
            <p:cNvSpPr txBox="true"/>
            <p:nvPr/>
          </p:nvSpPr>
          <p:spPr>
            <a:xfrm>
              <a:off x="0" y="-38100"/>
              <a:ext cx="2057398" cy="1528233"/>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5234590" y="2424936"/>
            <a:ext cx="7811684" cy="5657850"/>
            <a:chOff x="0" y="0"/>
            <a:chExt cx="8767322" cy="6350000"/>
          </a:xfrm>
        </p:grpSpPr>
        <p:sp>
          <p:nvSpPr>
            <p:cNvPr name="Freeform 8" id="8"/>
            <p:cNvSpPr/>
            <p:nvPr/>
          </p:nvSpPr>
          <p:spPr>
            <a:xfrm flipH="false" flipV="false" rot="0">
              <a:off x="0" y="0"/>
              <a:ext cx="8767322" cy="6350000"/>
            </a:xfrm>
            <a:custGeom>
              <a:avLst/>
              <a:gdLst/>
              <a:ahLst/>
              <a:cxnLst/>
              <a:rect r="r" b="b" t="t" l="l"/>
              <a:pathLst>
                <a:path h="6350000" w="8767322">
                  <a:moveTo>
                    <a:pt x="8767322" y="279400"/>
                  </a:moveTo>
                  <a:lnTo>
                    <a:pt x="8767322" y="0"/>
                  </a:lnTo>
                  <a:lnTo>
                    <a:pt x="0" y="0"/>
                  </a:lnTo>
                  <a:lnTo>
                    <a:pt x="0" y="6350000"/>
                  </a:lnTo>
                  <a:lnTo>
                    <a:pt x="8767322" y="6350000"/>
                  </a:lnTo>
                  <a:lnTo>
                    <a:pt x="8767322" y="279400"/>
                  </a:lnTo>
                  <a:close/>
                  <a:moveTo>
                    <a:pt x="8688582" y="279400"/>
                  </a:moveTo>
                  <a:lnTo>
                    <a:pt x="8688582" y="6271260"/>
                  </a:lnTo>
                  <a:lnTo>
                    <a:pt x="78740" y="6271260"/>
                  </a:lnTo>
                  <a:lnTo>
                    <a:pt x="78740" y="78740"/>
                  </a:lnTo>
                  <a:lnTo>
                    <a:pt x="8688582" y="78740"/>
                  </a:lnTo>
                  <a:lnTo>
                    <a:pt x="8688582" y="279400"/>
                  </a:lnTo>
                  <a:close/>
                </a:path>
              </a:pathLst>
            </a:custGeom>
            <a:solidFill>
              <a:srgbClr val="EBE7D7"/>
            </a:solidFill>
          </p:spPr>
        </p:sp>
      </p:grpSp>
      <p:sp>
        <p:nvSpPr>
          <p:cNvPr name="AutoShape 9" id="9"/>
          <p:cNvSpPr/>
          <p:nvPr/>
        </p:nvSpPr>
        <p:spPr>
          <a:xfrm rot="0">
            <a:off x="6107858" y="5765713"/>
            <a:ext cx="6083896" cy="0"/>
          </a:xfrm>
          <a:prstGeom prst="line">
            <a:avLst/>
          </a:prstGeom>
          <a:ln cap="rnd" w="9525">
            <a:solidFill>
              <a:srgbClr val="3E2750"/>
            </a:solidFill>
            <a:prstDash val="solid"/>
            <a:headEnd type="none" len="sm" w="sm"/>
            <a:tailEnd type="none" len="sm" w="sm"/>
          </a:ln>
        </p:spPr>
      </p:sp>
      <p:sp>
        <p:nvSpPr>
          <p:cNvPr name="TextBox 10" id="10"/>
          <p:cNvSpPr txBox="true"/>
          <p:nvPr/>
        </p:nvSpPr>
        <p:spPr>
          <a:xfrm rot="0">
            <a:off x="6023336" y="3673420"/>
            <a:ext cx="6252939" cy="1882774"/>
          </a:xfrm>
          <a:prstGeom prst="rect">
            <a:avLst/>
          </a:prstGeom>
        </p:spPr>
        <p:txBody>
          <a:bodyPr anchor="t" rtlCol="false" tIns="0" lIns="0" bIns="0" rIns="0">
            <a:spAutoFit/>
          </a:bodyPr>
          <a:lstStyle/>
          <a:p>
            <a:pPr algn="ctr">
              <a:lnSpc>
                <a:spcPts val="15400"/>
              </a:lnSpc>
            </a:pPr>
            <a:r>
              <a:rPr lang="en-US" sz="11000">
                <a:solidFill>
                  <a:srgbClr val="EBE7D7"/>
                </a:solidFill>
                <a:latin typeface="Playfair Display"/>
                <a:ea typeface="Playfair Display"/>
                <a:cs typeface="Playfair Display"/>
                <a:sym typeface="Playfair Display"/>
              </a:rPr>
              <a:t>Week 6&amp;7</a:t>
            </a:r>
          </a:p>
        </p:txBody>
      </p:sp>
      <p:sp>
        <p:nvSpPr>
          <p:cNvPr name="TextBox 11" id="11"/>
          <p:cNvSpPr txBox="true"/>
          <p:nvPr/>
        </p:nvSpPr>
        <p:spPr>
          <a:xfrm rot="0">
            <a:off x="6107858" y="6060263"/>
            <a:ext cx="6083896" cy="422275"/>
          </a:xfrm>
          <a:prstGeom prst="rect">
            <a:avLst/>
          </a:prstGeom>
        </p:spPr>
        <p:txBody>
          <a:bodyPr anchor="t" rtlCol="false" tIns="0" lIns="0" bIns="0" rIns="0">
            <a:spAutoFit/>
          </a:bodyPr>
          <a:lstStyle/>
          <a:p>
            <a:pPr algn="ctr">
              <a:lnSpc>
                <a:spcPts val="3499"/>
              </a:lnSpc>
            </a:pPr>
            <a:r>
              <a:rPr lang="en-US" b="true" sz="2499" spc="749">
                <a:solidFill>
                  <a:srgbClr val="EBE7D7"/>
                </a:solidFill>
                <a:latin typeface="Red Hat Display Bold"/>
                <a:ea typeface="Red Hat Display Bold"/>
                <a:cs typeface="Red Hat Display Bold"/>
                <a:sym typeface="Red Hat Display Bold"/>
              </a:rPr>
              <a:t>PROJECT</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3E275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5000"/>
            </a:blip>
            <a:srcRect l="0" t="7735" r="0" b="7735"/>
            <a:stretch>
              <a:fillRect/>
            </a:stretch>
          </p:blipFill>
          <p:spPr>
            <a:xfrm flipH="false" flipV="false">
              <a:off x="0" y="0"/>
              <a:ext cx="24384000" cy="13716000"/>
            </a:xfrm>
            <a:prstGeom prst="rect">
              <a:avLst/>
            </a:prstGeom>
          </p:spPr>
        </p:pic>
      </p:grpSp>
      <p:grpSp>
        <p:nvGrpSpPr>
          <p:cNvPr name="Group 4" id="4"/>
          <p:cNvGrpSpPr/>
          <p:nvPr/>
        </p:nvGrpSpPr>
        <p:grpSpPr>
          <a:xfrm rot="0">
            <a:off x="1976953" y="1607116"/>
            <a:ext cx="14334093" cy="6962835"/>
            <a:chOff x="0" y="0"/>
            <a:chExt cx="3775234" cy="1833833"/>
          </a:xfrm>
        </p:grpSpPr>
        <p:sp>
          <p:nvSpPr>
            <p:cNvPr name="Freeform 5" id="5"/>
            <p:cNvSpPr/>
            <p:nvPr/>
          </p:nvSpPr>
          <p:spPr>
            <a:xfrm flipH="false" flipV="false" rot="0">
              <a:off x="0" y="0"/>
              <a:ext cx="3775234" cy="1833833"/>
            </a:xfrm>
            <a:custGeom>
              <a:avLst/>
              <a:gdLst/>
              <a:ahLst/>
              <a:cxnLst/>
              <a:rect r="r" b="b" t="t" l="l"/>
              <a:pathLst>
                <a:path h="1833833" w="3775234">
                  <a:moveTo>
                    <a:pt x="0" y="0"/>
                  </a:moveTo>
                  <a:lnTo>
                    <a:pt x="3775234" y="0"/>
                  </a:lnTo>
                  <a:lnTo>
                    <a:pt x="3775234" y="1833833"/>
                  </a:lnTo>
                  <a:lnTo>
                    <a:pt x="0" y="1833833"/>
                  </a:lnTo>
                  <a:close/>
                </a:path>
              </a:pathLst>
            </a:custGeom>
            <a:solidFill>
              <a:srgbClr val="3E2750"/>
            </a:solidFill>
            <a:ln w="76200" cap="sq">
              <a:solidFill>
                <a:srgbClr val="EBE7D7"/>
              </a:solidFill>
              <a:prstDash val="solid"/>
              <a:miter/>
            </a:ln>
          </p:spPr>
        </p:sp>
        <p:sp>
          <p:nvSpPr>
            <p:cNvPr name="TextBox 6" id="6"/>
            <p:cNvSpPr txBox="true"/>
            <p:nvPr/>
          </p:nvSpPr>
          <p:spPr>
            <a:xfrm>
              <a:off x="0" y="-38100"/>
              <a:ext cx="3775234" cy="1871933"/>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4635287" y="2784370"/>
            <a:ext cx="9172179" cy="2727326"/>
          </a:xfrm>
          <a:prstGeom prst="rect">
            <a:avLst/>
          </a:prstGeom>
        </p:spPr>
        <p:txBody>
          <a:bodyPr anchor="t" rtlCol="false" tIns="0" lIns="0" bIns="0" rIns="0">
            <a:spAutoFit/>
          </a:bodyPr>
          <a:lstStyle/>
          <a:p>
            <a:pPr algn="ctr">
              <a:lnSpc>
                <a:spcPts val="22399"/>
              </a:lnSpc>
            </a:pPr>
            <a:r>
              <a:rPr lang="en-US" sz="15999">
                <a:solidFill>
                  <a:srgbClr val="EBE7D7"/>
                </a:solidFill>
                <a:latin typeface="Playfair Display"/>
                <a:ea typeface="Playfair Display"/>
                <a:cs typeface="Playfair Display"/>
                <a:sym typeface="Playfair Display"/>
              </a:rPr>
              <a:t>Questions</a:t>
            </a:r>
          </a:p>
        </p:txBody>
      </p:sp>
      <p:sp>
        <p:nvSpPr>
          <p:cNvPr name="TextBox 8" id="8"/>
          <p:cNvSpPr txBox="true"/>
          <p:nvPr/>
        </p:nvSpPr>
        <p:spPr>
          <a:xfrm rot="0">
            <a:off x="5982635" y="5843551"/>
            <a:ext cx="6589613" cy="580390"/>
          </a:xfrm>
          <a:prstGeom prst="rect">
            <a:avLst/>
          </a:prstGeom>
        </p:spPr>
        <p:txBody>
          <a:bodyPr anchor="t" rtlCol="false" tIns="0" lIns="0" bIns="0" rIns="0">
            <a:spAutoFit/>
          </a:bodyPr>
          <a:lstStyle/>
          <a:p>
            <a:pPr algn="ctr">
              <a:lnSpc>
                <a:spcPts val="4759"/>
              </a:lnSpc>
            </a:pPr>
            <a:r>
              <a:rPr lang="en-US" sz="3399">
                <a:solidFill>
                  <a:srgbClr val="EBE7D7"/>
                </a:solidFill>
                <a:latin typeface="Red Hat Display"/>
                <a:ea typeface="Red Hat Display"/>
                <a:cs typeface="Red Hat Display"/>
                <a:sym typeface="Red Hat Display"/>
              </a:rPr>
              <a:t>Type your question in the chat box</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906392" cy="10287000"/>
            <a:chOff x="0" y="0"/>
            <a:chExt cx="11875189" cy="13716000"/>
          </a:xfrm>
        </p:grpSpPr>
        <p:sp>
          <p:nvSpPr>
            <p:cNvPr name="AutoShape 3" id="3"/>
            <p:cNvSpPr/>
            <p:nvPr/>
          </p:nvSpPr>
          <p:spPr>
            <a:xfrm>
              <a:off x="0" y="0"/>
              <a:ext cx="11875189" cy="13716000"/>
            </a:xfrm>
            <a:prstGeom prst="rect">
              <a:avLst/>
            </a:prstGeom>
            <a:solidFill>
              <a:srgbClr val="EBE7D7"/>
            </a:solidFill>
          </p:spPr>
        </p:sp>
      </p:grpSp>
      <p:grpSp>
        <p:nvGrpSpPr>
          <p:cNvPr name="Group 4" id="4"/>
          <p:cNvGrpSpPr/>
          <p:nvPr/>
        </p:nvGrpSpPr>
        <p:grpSpPr>
          <a:xfrm rot="0">
            <a:off x="0" y="0"/>
            <a:ext cx="8906392" cy="3185341"/>
            <a:chOff x="0" y="0"/>
            <a:chExt cx="11875189" cy="4247121"/>
          </a:xfrm>
        </p:grpSpPr>
        <p:pic>
          <p:nvPicPr>
            <p:cNvPr name="Picture 5" id="5"/>
            <p:cNvPicPr>
              <a:picLocks noChangeAspect="true"/>
            </p:cNvPicPr>
            <p:nvPr/>
          </p:nvPicPr>
          <p:blipFill>
            <a:blip r:embed="rId2"/>
            <a:srcRect l="0" t="23127" r="0" b="23127"/>
            <a:stretch>
              <a:fillRect/>
            </a:stretch>
          </p:blipFill>
          <p:spPr>
            <a:xfrm flipH="false" flipV="false">
              <a:off x="0" y="0"/>
              <a:ext cx="11875189" cy="4247121"/>
            </a:xfrm>
            <a:prstGeom prst="rect">
              <a:avLst/>
            </a:prstGeom>
          </p:spPr>
        </p:pic>
      </p:grpSp>
      <p:grpSp>
        <p:nvGrpSpPr>
          <p:cNvPr name="Group 6" id="6"/>
          <p:cNvGrpSpPr/>
          <p:nvPr/>
        </p:nvGrpSpPr>
        <p:grpSpPr>
          <a:xfrm rot="0">
            <a:off x="8324689" y="753206"/>
            <a:ext cx="1163405" cy="116340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8" id="8"/>
          <p:cNvSpPr txBox="true"/>
          <p:nvPr/>
        </p:nvSpPr>
        <p:spPr>
          <a:xfrm rot="0">
            <a:off x="723252" y="3749049"/>
            <a:ext cx="2226766" cy="953135"/>
          </a:xfrm>
          <a:prstGeom prst="rect">
            <a:avLst/>
          </a:prstGeom>
        </p:spPr>
        <p:txBody>
          <a:bodyPr anchor="t" rtlCol="false" tIns="0" lIns="0" bIns="0" rIns="0">
            <a:spAutoFit/>
          </a:bodyPr>
          <a:lstStyle/>
          <a:p>
            <a:pPr algn="l">
              <a:lnSpc>
                <a:spcPts val="7840"/>
              </a:lnSpc>
            </a:pPr>
            <a:r>
              <a:rPr lang="en-US" sz="5600">
                <a:solidFill>
                  <a:srgbClr val="3E2750"/>
                </a:solidFill>
                <a:latin typeface="Playfair Display"/>
                <a:ea typeface="Playfair Display"/>
                <a:cs typeface="Playfair Display"/>
                <a:sym typeface="Playfair Display"/>
              </a:rPr>
              <a:t>Week 5</a:t>
            </a:r>
          </a:p>
        </p:txBody>
      </p:sp>
      <p:sp>
        <p:nvSpPr>
          <p:cNvPr name="TextBox 9" id="9"/>
          <p:cNvSpPr txBox="true"/>
          <p:nvPr/>
        </p:nvSpPr>
        <p:spPr>
          <a:xfrm rot="0">
            <a:off x="723252" y="4968270"/>
            <a:ext cx="6011987" cy="763270"/>
          </a:xfrm>
          <a:prstGeom prst="rect">
            <a:avLst/>
          </a:prstGeom>
        </p:spPr>
        <p:txBody>
          <a:bodyPr anchor="t" rtlCol="false" tIns="0" lIns="0" bIns="0" rIns="0">
            <a:spAutoFit/>
          </a:bodyPr>
          <a:lstStyle/>
          <a:p>
            <a:pPr algn="l">
              <a:lnSpc>
                <a:spcPts val="3079"/>
              </a:lnSpc>
            </a:pPr>
            <a:r>
              <a:rPr lang="en-US" b="true" sz="2199" spc="659">
                <a:solidFill>
                  <a:srgbClr val="315962"/>
                </a:solidFill>
                <a:latin typeface="Red Hat Display Bold"/>
                <a:ea typeface="Red Hat Display Bold"/>
                <a:cs typeface="Red Hat Display Bold"/>
                <a:sym typeface="Red Hat Display Bold"/>
              </a:rPr>
              <a:t>INTEGRATING IT ALL </a:t>
            </a:r>
          </a:p>
          <a:p>
            <a:pPr algn="l">
              <a:lnSpc>
                <a:spcPts val="3079"/>
              </a:lnSpc>
            </a:pPr>
            <a:r>
              <a:rPr lang="en-US" b="true" sz="2199" spc="659">
                <a:solidFill>
                  <a:srgbClr val="315962"/>
                </a:solidFill>
                <a:latin typeface="Red Hat Display Bold"/>
                <a:ea typeface="Red Hat Display Bold"/>
                <a:cs typeface="Red Hat Display Bold"/>
                <a:sym typeface="Red Hat Display Bold"/>
              </a:rPr>
              <a:t>(THE AI SYSTEM IN MOTION)</a:t>
            </a:r>
          </a:p>
        </p:txBody>
      </p:sp>
      <p:sp>
        <p:nvSpPr>
          <p:cNvPr name="TextBox 10" id="10"/>
          <p:cNvSpPr txBox="true"/>
          <p:nvPr/>
        </p:nvSpPr>
        <p:spPr>
          <a:xfrm rot="0">
            <a:off x="9840220" y="1276558"/>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Connect</a:t>
            </a:r>
            <a:r>
              <a:rPr lang="en-US" sz="2199">
                <a:solidFill>
                  <a:srgbClr val="16161C"/>
                </a:solidFill>
                <a:latin typeface="Red Hat Display"/>
                <a:ea typeface="Red Hat Display"/>
                <a:cs typeface="Red Hat Display"/>
                <a:sym typeface="Red Hat Display"/>
              </a:rPr>
              <a:t> voice, data, and intelligence into one full AI agent pipeline.</a:t>
            </a:r>
          </a:p>
        </p:txBody>
      </p:sp>
      <p:sp>
        <p:nvSpPr>
          <p:cNvPr name="TextBox 11" id="11"/>
          <p:cNvSpPr txBox="true"/>
          <p:nvPr/>
        </p:nvSpPr>
        <p:spPr>
          <a:xfrm rot="0">
            <a:off x="9554128" y="2644251"/>
            <a:ext cx="7705172" cy="1934845"/>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Building</a:t>
            </a:r>
            <a:r>
              <a:rPr lang="en-US" sz="2199">
                <a:solidFill>
                  <a:srgbClr val="16161C"/>
                </a:solidFill>
                <a:latin typeface="Red Hat Display"/>
                <a:ea typeface="Red Hat Display"/>
                <a:cs typeface="Red Hat Display"/>
                <a:sym typeface="Red Hat Display"/>
              </a:rPr>
              <a:t> end-to-end workflow in n8n</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Integrating Gemini + Pinecone + Eleven Labs</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Best practices for automation (error handling, logging, flow control)</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How to share or export your workflow</a:t>
            </a:r>
          </a:p>
        </p:txBody>
      </p:sp>
      <p:sp>
        <p:nvSpPr>
          <p:cNvPr name="TextBox 12" id="12"/>
          <p:cNvSpPr txBox="true"/>
          <p:nvPr/>
        </p:nvSpPr>
        <p:spPr>
          <a:xfrm rot="0">
            <a:off x="9840220" y="5219871"/>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n8n, twilio, Gemini, Eleven Labs, Pinecone</a:t>
            </a:r>
          </a:p>
        </p:txBody>
      </p:sp>
      <p:sp>
        <p:nvSpPr>
          <p:cNvPr name="TextBox 13" id="13"/>
          <p:cNvSpPr txBox="true"/>
          <p:nvPr/>
        </p:nvSpPr>
        <p:spPr>
          <a:xfrm rot="0">
            <a:off x="9840220" y="6554596"/>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Pair debuggin</a:t>
            </a:r>
            <a:r>
              <a:rPr lang="en-US" sz="2199">
                <a:solidFill>
                  <a:srgbClr val="16161C"/>
                </a:solidFill>
                <a:latin typeface="Red Hat Display"/>
                <a:ea typeface="Red Hat Display"/>
                <a:cs typeface="Red Hat Display"/>
                <a:sym typeface="Red Hat Display"/>
              </a:rPr>
              <a:t>g and live workflow testing in small groups.</a:t>
            </a:r>
          </a:p>
        </p:txBody>
      </p:sp>
      <p:sp>
        <p:nvSpPr>
          <p:cNvPr name="TextBox 14" id="14"/>
          <p:cNvSpPr txBox="true"/>
          <p:nvPr/>
        </p:nvSpPr>
        <p:spPr>
          <a:xfrm rot="0">
            <a:off x="9840220" y="8053398"/>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Finalize your compl</a:t>
            </a:r>
            <a:r>
              <a:rPr lang="en-US" sz="2199">
                <a:solidFill>
                  <a:srgbClr val="16161C"/>
                </a:solidFill>
                <a:latin typeface="Red Hat Display"/>
                <a:ea typeface="Red Hat Display"/>
                <a:cs typeface="Red Hat Display"/>
                <a:sym typeface="Red Hat Display"/>
              </a:rPr>
              <a:t>ete AI workflow and record a short demo.</a:t>
            </a:r>
          </a:p>
        </p:txBody>
      </p:sp>
      <p:sp>
        <p:nvSpPr>
          <p:cNvPr name="TextBox 15" id="15"/>
          <p:cNvSpPr txBox="true"/>
          <p:nvPr/>
        </p:nvSpPr>
        <p:spPr>
          <a:xfrm rot="0">
            <a:off x="9840220" y="864463"/>
            <a:ext cx="105839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GOAL</a:t>
            </a:r>
          </a:p>
        </p:txBody>
      </p:sp>
      <p:sp>
        <p:nvSpPr>
          <p:cNvPr name="TextBox 16" id="16"/>
          <p:cNvSpPr txBox="true"/>
          <p:nvPr/>
        </p:nvSpPr>
        <p:spPr>
          <a:xfrm rot="0">
            <a:off x="9840220" y="2322203"/>
            <a:ext cx="2653680"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FOCUS AREAS</a:t>
            </a:r>
          </a:p>
        </p:txBody>
      </p:sp>
      <p:sp>
        <p:nvSpPr>
          <p:cNvPr name="TextBox 17" id="17"/>
          <p:cNvSpPr txBox="true"/>
          <p:nvPr/>
        </p:nvSpPr>
        <p:spPr>
          <a:xfrm rot="0">
            <a:off x="9840220" y="4803945"/>
            <a:ext cx="1279624"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TOOLS</a:t>
            </a:r>
          </a:p>
        </p:txBody>
      </p:sp>
      <p:sp>
        <p:nvSpPr>
          <p:cNvPr name="TextBox 18" id="18"/>
          <p:cNvSpPr txBox="true"/>
          <p:nvPr/>
        </p:nvSpPr>
        <p:spPr>
          <a:xfrm rot="0">
            <a:off x="9840220" y="6167882"/>
            <a:ext cx="3980259"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BREAKOUT ACTIVITY</a:t>
            </a:r>
          </a:p>
        </p:txBody>
      </p:sp>
      <p:sp>
        <p:nvSpPr>
          <p:cNvPr name="TextBox 19" id="19"/>
          <p:cNvSpPr txBox="true"/>
          <p:nvPr/>
        </p:nvSpPr>
        <p:spPr>
          <a:xfrm rot="0">
            <a:off x="9840220" y="7666047"/>
            <a:ext cx="4684365"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TAKE-HOME CHALLENGE</a:t>
            </a:r>
          </a:p>
        </p:txBody>
      </p:sp>
      <p:sp>
        <p:nvSpPr>
          <p:cNvPr name="TextBox 20" id="20"/>
          <p:cNvSpPr txBox="true"/>
          <p:nvPr/>
        </p:nvSpPr>
        <p:spPr>
          <a:xfrm rot="0">
            <a:off x="8582790" y="508663"/>
            <a:ext cx="647204"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1</a:t>
            </a:r>
          </a:p>
        </p:txBody>
      </p:sp>
      <p:grpSp>
        <p:nvGrpSpPr>
          <p:cNvPr name="Group 21" id="21"/>
          <p:cNvGrpSpPr/>
          <p:nvPr/>
        </p:nvGrpSpPr>
        <p:grpSpPr>
          <a:xfrm rot="0">
            <a:off x="8324689" y="2276144"/>
            <a:ext cx="1163405" cy="116340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3" id="23"/>
          <p:cNvSpPr txBox="true"/>
          <p:nvPr/>
        </p:nvSpPr>
        <p:spPr>
          <a:xfrm rot="0">
            <a:off x="8519786" y="2097434"/>
            <a:ext cx="87382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2</a:t>
            </a:r>
          </a:p>
        </p:txBody>
      </p:sp>
      <p:grpSp>
        <p:nvGrpSpPr>
          <p:cNvPr name="Group 24" id="24"/>
          <p:cNvGrpSpPr/>
          <p:nvPr/>
        </p:nvGrpSpPr>
        <p:grpSpPr>
          <a:xfrm rot="0">
            <a:off x="8324689" y="4552443"/>
            <a:ext cx="1163405" cy="116340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6" id="26"/>
          <p:cNvSpPr txBox="true"/>
          <p:nvPr/>
        </p:nvSpPr>
        <p:spPr>
          <a:xfrm rot="0">
            <a:off x="8459858" y="4400043"/>
            <a:ext cx="893068"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3</a:t>
            </a:r>
          </a:p>
        </p:txBody>
      </p:sp>
      <p:grpSp>
        <p:nvGrpSpPr>
          <p:cNvPr name="Group 27" id="27"/>
          <p:cNvGrpSpPr/>
          <p:nvPr/>
        </p:nvGrpSpPr>
        <p:grpSpPr>
          <a:xfrm rot="0">
            <a:off x="8324689" y="6284766"/>
            <a:ext cx="1163405" cy="1163405"/>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9" id="29"/>
          <p:cNvSpPr txBox="true"/>
          <p:nvPr/>
        </p:nvSpPr>
        <p:spPr>
          <a:xfrm rot="0">
            <a:off x="8459858" y="6194869"/>
            <a:ext cx="792559"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4</a:t>
            </a:r>
          </a:p>
        </p:txBody>
      </p:sp>
      <p:grpSp>
        <p:nvGrpSpPr>
          <p:cNvPr name="Group 30" id="30"/>
          <p:cNvGrpSpPr/>
          <p:nvPr/>
        </p:nvGrpSpPr>
        <p:grpSpPr>
          <a:xfrm rot="0">
            <a:off x="8324689" y="7654691"/>
            <a:ext cx="1163405" cy="1163405"/>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2" id="32"/>
          <p:cNvSpPr txBox="true"/>
          <p:nvPr/>
        </p:nvSpPr>
        <p:spPr>
          <a:xfrm rot="0">
            <a:off x="8570090" y="7449672"/>
            <a:ext cx="773212"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5</a:t>
            </a:r>
          </a:p>
        </p:txBody>
      </p:sp>
      <p:grpSp>
        <p:nvGrpSpPr>
          <p:cNvPr name="Group 33" id="33"/>
          <p:cNvGrpSpPr/>
          <p:nvPr/>
        </p:nvGrpSpPr>
        <p:grpSpPr>
          <a:xfrm rot="0">
            <a:off x="8230200" y="9098174"/>
            <a:ext cx="1163405" cy="1163405"/>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5" id="35"/>
          <p:cNvSpPr txBox="true"/>
          <p:nvPr/>
        </p:nvSpPr>
        <p:spPr>
          <a:xfrm rot="0">
            <a:off x="8442544" y="8972083"/>
            <a:ext cx="78745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6</a:t>
            </a:r>
          </a:p>
        </p:txBody>
      </p:sp>
      <p:sp>
        <p:nvSpPr>
          <p:cNvPr name="TextBox 36" id="36"/>
          <p:cNvSpPr txBox="true"/>
          <p:nvPr/>
        </p:nvSpPr>
        <p:spPr>
          <a:xfrm rot="0">
            <a:off x="9840220" y="9069599"/>
            <a:ext cx="341873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PROMPT STARTER</a:t>
            </a:r>
          </a:p>
        </p:txBody>
      </p:sp>
      <p:sp>
        <p:nvSpPr>
          <p:cNvPr name="TextBox 37" id="37"/>
          <p:cNvSpPr txBox="true"/>
          <p:nvPr/>
        </p:nvSpPr>
        <p:spPr>
          <a:xfrm rot="0">
            <a:off x="9840220" y="9489768"/>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“Summariz</a:t>
            </a:r>
            <a:r>
              <a:rPr lang="en-US" sz="2199">
                <a:solidFill>
                  <a:srgbClr val="16161C"/>
                </a:solidFill>
                <a:latin typeface="Red Hat Display"/>
                <a:ea typeface="Red Hat Display"/>
                <a:cs typeface="Red Hat Display"/>
                <a:sym typeface="Red Hat Display"/>
              </a:rPr>
              <a:t>e this document and respond as an expert coach who knows the data context from Pinecone.”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906392" cy="10287000"/>
            <a:chOff x="0" y="0"/>
            <a:chExt cx="11875189" cy="13716000"/>
          </a:xfrm>
        </p:grpSpPr>
        <p:sp>
          <p:nvSpPr>
            <p:cNvPr name="AutoShape 3" id="3"/>
            <p:cNvSpPr/>
            <p:nvPr/>
          </p:nvSpPr>
          <p:spPr>
            <a:xfrm>
              <a:off x="0" y="0"/>
              <a:ext cx="11875189" cy="13716000"/>
            </a:xfrm>
            <a:prstGeom prst="rect">
              <a:avLst/>
            </a:prstGeom>
            <a:solidFill>
              <a:srgbClr val="EBE7D7"/>
            </a:solidFill>
          </p:spPr>
        </p:sp>
      </p:grpSp>
      <p:grpSp>
        <p:nvGrpSpPr>
          <p:cNvPr name="Group 4" id="4"/>
          <p:cNvGrpSpPr/>
          <p:nvPr/>
        </p:nvGrpSpPr>
        <p:grpSpPr>
          <a:xfrm rot="0">
            <a:off x="0" y="0"/>
            <a:ext cx="8906392" cy="3185341"/>
            <a:chOff x="0" y="0"/>
            <a:chExt cx="11875189" cy="4247121"/>
          </a:xfrm>
        </p:grpSpPr>
        <p:pic>
          <p:nvPicPr>
            <p:cNvPr name="Picture 5" id="5"/>
            <p:cNvPicPr>
              <a:picLocks noChangeAspect="true"/>
            </p:cNvPicPr>
            <p:nvPr/>
          </p:nvPicPr>
          <p:blipFill>
            <a:blip r:embed="rId2"/>
            <a:srcRect l="0" t="23127" r="0" b="23127"/>
            <a:stretch>
              <a:fillRect/>
            </a:stretch>
          </p:blipFill>
          <p:spPr>
            <a:xfrm flipH="false" flipV="false">
              <a:off x="0" y="0"/>
              <a:ext cx="11875189" cy="4247121"/>
            </a:xfrm>
            <a:prstGeom prst="rect">
              <a:avLst/>
            </a:prstGeom>
          </p:spPr>
        </p:pic>
      </p:grpSp>
      <p:grpSp>
        <p:nvGrpSpPr>
          <p:cNvPr name="Group 6" id="6"/>
          <p:cNvGrpSpPr/>
          <p:nvPr/>
        </p:nvGrpSpPr>
        <p:grpSpPr>
          <a:xfrm rot="0">
            <a:off x="8324689" y="753206"/>
            <a:ext cx="1163405" cy="116340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8" id="8"/>
          <p:cNvSpPr txBox="true"/>
          <p:nvPr/>
        </p:nvSpPr>
        <p:spPr>
          <a:xfrm rot="0">
            <a:off x="723252" y="3749049"/>
            <a:ext cx="3183285" cy="953135"/>
          </a:xfrm>
          <a:prstGeom prst="rect">
            <a:avLst/>
          </a:prstGeom>
        </p:spPr>
        <p:txBody>
          <a:bodyPr anchor="t" rtlCol="false" tIns="0" lIns="0" bIns="0" rIns="0">
            <a:spAutoFit/>
          </a:bodyPr>
          <a:lstStyle/>
          <a:p>
            <a:pPr algn="l">
              <a:lnSpc>
                <a:spcPts val="7840"/>
              </a:lnSpc>
            </a:pPr>
            <a:r>
              <a:rPr lang="en-US" sz="5600">
                <a:solidFill>
                  <a:srgbClr val="3E2750"/>
                </a:solidFill>
                <a:latin typeface="Playfair Display"/>
                <a:ea typeface="Playfair Display"/>
                <a:cs typeface="Playfair Display"/>
                <a:sym typeface="Playfair Display"/>
              </a:rPr>
              <a:t>Week 6&amp;7</a:t>
            </a:r>
          </a:p>
        </p:txBody>
      </p:sp>
      <p:sp>
        <p:nvSpPr>
          <p:cNvPr name="TextBox 9" id="9"/>
          <p:cNvSpPr txBox="true"/>
          <p:nvPr/>
        </p:nvSpPr>
        <p:spPr>
          <a:xfrm rot="0">
            <a:off x="723252" y="4968270"/>
            <a:ext cx="6200031" cy="372745"/>
          </a:xfrm>
          <a:prstGeom prst="rect">
            <a:avLst/>
          </a:prstGeom>
        </p:spPr>
        <p:txBody>
          <a:bodyPr anchor="t" rtlCol="false" tIns="0" lIns="0" bIns="0" rIns="0">
            <a:spAutoFit/>
          </a:bodyPr>
          <a:lstStyle/>
          <a:p>
            <a:pPr algn="l">
              <a:lnSpc>
                <a:spcPts val="3079"/>
              </a:lnSpc>
            </a:pPr>
            <a:r>
              <a:rPr lang="en-US" b="true" sz="2199" spc="659">
                <a:solidFill>
                  <a:srgbClr val="315962"/>
                </a:solidFill>
                <a:latin typeface="Red Hat Display Bold"/>
                <a:ea typeface="Red Hat Display Bold"/>
                <a:cs typeface="Red Hat Display Bold"/>
                <a:sym typeface="Red Hat Display Bold"/>
              </a:rPr>
              <a:t>FINAL PROJECT &amp; SHOWCASE</a:t>
            </a:r>
          </a:p>
        </p:txBody>
      </p:sp>
      <p:sp>
        <p:nvSpPr>
          <p:cNvPr name="TextBox 10" id="10"/>
          <p:cNvSpPr txBox="true"/>
          <p:nvPr/>
        </p:nvSpPr>
        <p:spPr>
          <a:xfrm rot="0">
            <a:off x="9840220" y="1276558"/>
            <a:ext cx="7705172" cy="372745"/>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Present</a:t>
            </a:r>
            <a:r>
              <a:rPr lang="en-US" sz="2199">
                <a:solidFill>
                  <a:srgbClr val="16161C"/>
                </a:solidFill>
                <a:latin typeface="Red Hat Display"/>
                <a:ea typeface="Red Hat Display"/>
                <a:cs typeface="Red Hat Display"/>
                <a:sym typeface="Red Hat Display"/>
              </a:rPr>
              <a:t> your own fully functional AI avatar and voice agent.</a:t>
            </a:r>
          </a:p>
        </p:txBody>
      </p:sp>
      <p:sp>
        <p:nvSpPr>
          <p:cNvPr name="TextBox 11" id="11"/>
          <p:cNvSpPr txBox="true"/>
          <p:nvPr/>
        </p:nvSpPr>
        <p:spPr>
          <a:xfrm rot="0">
            <a:off x="9554128" y="2446446"/>
            <a:ext cx="7705172" cy="1544320"/>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Create an AI with a distinct</a:t>
            </a:r>
            <a:r>
              <a:rPr lang="en-US" sz="2199">
                <a:solidFill>
                  <a:srgbClr val="16161C"/>
                </a:solidFill>
                <a:latin typeface="Red Hat Display"/>
                <a:ea typeface="Red Hat Display"/>
                <a:cs typeface="Red Hat Display"/>
                <a:sym typeface="Red Hat Display"/>
              </a:rPr>
              <a:t> persona and voice</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 Connect Gemini + Pinecone + Eleven Labs via n8n</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 Include lipsynced video output or audio response</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 Present your project in a 2-minute demo</a:t>
            </a:r>
          </a:p>
        </p:txBody>
      </p:sp>
      <p:sp>
        <p:nvSpPr>
          <p:cNvPr name="TextBox 12" id="12"/>
          <p:cNvSpPr txBox="true"/>
          <p:nvPr/>
        </p:nvSpPr>
        <p:spPr>
          <a:xfrm rot="0">
            <a:off x="9554128" y="4556251"/>
            <a:ext cx="7705172" cy="763270"/>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Demo video</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Short slide explaining architecture and key learnings</a:t>
            </a:r>
          </a:p>
        </p:txBody>
      </p:sp>
      <p:sp>
        <p:nvSpPr>
          <p:cNvPr name="TextBox 13" id="13"/>
          <p:cNvSpPr txBox="true"/>
          <p:nvPr/>
        </p:nvSpPr>
        <p:spPr>
          <a:xfrm rot="0">
            <a:off x="9768336" y="5935471"/>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Peer feedb</a:t>
            </a:r>
            <a:r>
              <a:rPr lang="en-US" sz="2199">
                <a:solidFill>
                  <a:srgbClr val="16161C"/>
                </a:solidFill>
                <a:latin typeface="Red Hat Display"/>
                <a:ea typeface="Red Hat Display"/>
                <a:cs typeface="Red Hat Display"/>
                <a:sym typeface="Red Hat Display"/>
              </a:rPr>
              <a:t>ack lab: everyone swaps projects and tests another group’s AI assistant.</a:t>
            </a:r>
          </a:p>
        </p:txBody>
      </p:sp>
      <p:sp>
        <p:nvSpPr>
          <p:cNvPr name="TextBox 14" id="14"/>
          <p:cNvSpPr txBox="true"/>
          <p:nvPr/>
        </p:nvSpPr>
        <p:spPr>
          <a:xfrm rot="0">
            <a:off x="9840220" y="7375767"/>
            <a:ext cx="7705172" cy="76327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Public mini-expo! Each</a:t>
            </a:r>
            <a:r>
              <a:rPr lang="en-US" sz="2199">
                <a:solidFill>
                  <a:srgbClr val="16161C"/>
                </a:solidFill>
                <a:latin typeface="Red Hat Display"/>
                <a:ea typeface="Red Hat Display"/>
                <a:cs typeface="Red Hat Display"/>
                <a:sym typeface="Red Hat Display"/>
              </a:rPr>
              <a:t> participant presents their AI with short Q&amp;A.</a:t>
            </a:r>
          </a:p>
        </p:txBody>
      </p:sp>
      <p:sp>
        <p:nvSpPr>
          <p:cNvPr name="TextBox 15" id="15"/>
          <p:cNvSpPr txBox="true"/>
          <p:nvPr/>
        </p:nvSpPr>
        <p:spPr>
          <a:xfrm rot="0">
            <a:off x="9840220" y="864463"/>
            <a:ext cx="105839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GOAL</a:t>
            </a:r>
          </a:p>
        </p:txBody>
      </p:sp>
      <p:sp>
        <p:nvSpPr>
          <p:cNvPr name="TextBox 16" id="16"/>
          <p:cNvSpPr txBox="true"/>
          <p:nvPr/>
        </p:nvSpPr>
        <p:spPr>
          <a:xfrm rot="0">
            <a:off x="9840220" y="2070446"/>
            <a:ext cx="4838254"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PROJECT REQUIREMENTS</a:t>
            </a:r>
          </a:p>
        </p:txBody>
      </p:sp>
      <p:sp>
        <p:nvSpPr>
          <p:cNvPr name="TextBox 17" id="17"/>
          <p:cNvSpPr txBox="true"/>
          <p:nvPr/>
        </p:nvSpPr>
        <p:spPr>
          <a:xfrm rot="0">
            <a:off x="9840220" y="4229000"/>
            <a:ext cx="2861742"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DELIVERABLES</a:t>
            </a:r>
          </a:p>
        </p:txBody>
      </p:sp>
      <p:sp>
        <p:nvSpPr>
          <p:cNvPr name="TextBox 18" id="18"/>
          <p:cNvSpPr txBox="true"/>
          <p:nvPr/>
        </p:nvSpPr>
        <p:spPr>
          <a:xfrm rot="0">
            <a:off x="9768336" y="5557646"/>
            <a:ext cx="4982021"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BREAKOUT IDEA (WEEK 6)</a:t>
            </a:r>
          </a:p>
        </p:txBody>
      </p:sp>
      <p:sp>
        <p:nvSpPr>
          <p:cNvPr name="TextBox 19" id="19"/>
          <p:cNvSpPr txBox="true"/>
          <p:nvPr/>
        </p:nvSpPr>
        <p:spPr>
          <a:xfrm rot="0">
            <a:off x="9840220" y="6959842"/>
            <a:ext cx="3990677"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SHOWCASE (WEEK 7)</a:t>
            </a:r>
          </a:p>
        </p:txBody>
      </p:sp>
      <p:sp>
        <p:nvSpPr>
          <p:cNvPr name="TextBox 20" id="20"/>
          <p:cNvSpPr txBox="true"/>
          <p:nvPr/>
        </p:nvSpPr>
        <p:spPr>
          <a:xfrm rot="0">
            <a:off x="8582790" y="508663"/>
            <a:ext cx="647204"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1</a:t>
            </a:r>
          </a:p>
        </p:txBody>
      </p:sp>
      <p:grpSp>
        <p:nvGrpSpPr>
          <p:cNvPr name="Group 21" id="21"/>
          <p:cNvGrpSpPr/>
          <p:nvPr/>
        </p:nvGrpSpPr>
        <p:grpSpPr>
          <a:xfrm rot="0">
            <a:off x="8324689" y="2276144"/>
            <a:ext cx="1163405" cy="116340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3" id="23"/>
          <p:cNvSpPr txBox="true"/>
          <p:nvPr/>
        </p:nvSpPr>
        <p:spPr>
          <a:xfrm rot="0">
            <a:off x="8519786" y="2097434"/>
            <a:ext cx="87382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2</a:t>
            </a:r>
          </a:p>
        </p:txBody>
      </p:sp>
      <p:grpSp>
        <p:nvGrpSpPr>
          <p:cNvPr name="Group 24" id="24"/>
          <p:cNvGrpSpPr/>
          <p:nvPr/>
        </p:nvGrpSpPr>
        <p:grpSpPr>
          <a:xfrm rot="0">
            <a:off x="8324689" y="4056072"/>
            <a:ext cx="1163405" cy="116340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6" id="26"/>
          <p:cNvSpPr txBox="true"/>
          <p:nvPr/>
        </p:nvSpPr>
        <p:spPr>
          <a:xfrm rot="0">
            <a:off x="8459858" y="3941772"/>
            <a:ext cx="893068"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3</a:t>
            </a:r>
          </a:p>
        </p:txBody>
      </p:sp>
      <p:grpSp>
        <p:nvGrpSpPr>
          <p:cNvPr name="Group 27" id="27"/>
          <p:cNvGrpSpPr/>
          <p:nvPr/>
        </p:nvGrpSpPr>
        <p:grpSpPr>
          <a:xfrm rot="0">
            <a:off x="8324689" y="5765567"/>
            <a:ext cx="1163405" cy="1163405"/>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29" id="29"/>
          <p:cNvSpPr txBox="true"/>
          <p:nvPr/>
        </p:nvSpPr>
        <p:spPr>
          <a:xfrm rot="0">
            <a:off x="8439989" y="5586857"/>
            <a:ext cx="792559"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4</a:t>
            </a:r>
          </a:p>
        </p:txBody>
      </p:sp>
      <p:grpSp>
        <p:nvGrpSpPr>
          <p:cNvPr name="Group 30" id="30"/>
          <p:cNvGrpSpPr/>
          <p:nvPr/>
        </p:nvGrpSpPr>
        <p:grpSpPr>
          <a:xfrm rot="0">
            <a:off x="8324689" y="7139229"/>
            <a:ext cx="1163405" cy="1163405"/>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2" id="32"/>
          <p:cNvSpPr txBox="true"/>
          <p:nvPr/>
        </p:nvSpPr>
        <p:spPr>
          <a:xfrm rot="0">
            <a:off x="8570090" y="6934210"/>
            <a:ext cx="773212"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5</a:t>
            </a:r>
          </a:p>
        </p:txBody>
      </p:sp>
      <p:grpSp>
        <p:nvGrpSpPr>
          <p:cNvPr name="Group 33" id="33"/>
          <p:cNvGrpSpPr/>
          <p:nvPr/>
        </p:nvGrpSpPr>
        <p:grpSpPr>
          <a:xfrm rot="0">
            <a:off x="8254566" y="8578860"/>
            <a:ext cx="1163405" cy="1163405"/>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2750"/>
            </a:solidFill>
          </p:spPr>
        </p:sp>
      </p:grpSp>
      <p:sp>
        <p:nvSpPr>
          <p:cNvPr name="TextBox 35" id="35"/>
          <p:cNvSpPr txBox="true"/>
          <p:nvPr/>
        </p:nvSpPr>
        <p:spPr>
          <a:xfrm rot="0">
            <a:off x="8442544" y="8397885"/>
            <a:ext cx="787450" cy="1368424"/>
          </a:xfrm>
          <a:prstGeom prst="rect">
            <a:avLst/>
          </a:prstGeom>
        </p:spPr>
        <p:txBody>
          <a:bodyPr anchor="t" rtlCol="false" tIns="0" lIns="0" bIns="0" rIns="0">
            <a:spAutoFit/>
          </a:bodyPr>
          <a:lstStyle/>
          <a:p>
            <a:pPr algn="ctr">
              <a:lnSpc>
                <a:spcPts val="11200"/>
              </a:lnSpc>
            </a:pPr>
            <a:r>
              <a:rPr lang="en-US" sz="8000" spc="2400">
                <a:solidFill>
                  <a:srgbClr val="EBE7D7"/>
                </a:solidFill>
                <a:latin typeface="Eyesome Script"/>
                <a:ea typeface="Eyesome Script"/>
                <a:cs typeface="Eyesome Script"/>
                <a:sym typeface="Eyesome Script"/>
              </a:rPr>
              <a:t>6</a:t>
            </a:r>
          </a:p>
        </p:txBody>
      </p:sp>
      <p:sp>
        <p:nvSpPr>
          <p:cNvPr name="TextBox 36" id="36"/>
          <p:cNvSpPr txBox="true"/>
          <p:nvPr/>
        </p:nvSpPr>
        <p:spPr>
          <a:xfrm rot="0">
            <a:off x="9840220" y="8274060"/>
            <a:ext cx="4310509" cy="330200"/>
          </a:xfrm>
          <a:prstGeom prst="rect">
            <a:avLst/>
          </a:prstGeom>
        </p:spPr>
        <p:txBody>
          <a:bodyPr anchor="t" rtlCol="false" tIns="0" lIns="0" bIns="0" rIns="0">
            <a:spAutoFit/>
          </a:bodyPr>
          <a:lstStyle/>
          <a:p>
            <a:pPr algn="l">
              <a:lnSpc>
                <a:spcPts val="2799"/>
              </a:lnSpc>
            </a:pPr>
            <a:r>
              <a:rPr lang="en-US" b="true" sz="1999" spc="599">
                <a:solidFill>
                  <a:srgbClr val="315962"/>
                </a:solidFill>
                <a:latin typeface="Red Hat Display Bold"/>
                <a:ea typeface="Red Hat Display Bold"/>
                <a:cs typeface="Red Hat Display Bold"/>
                <a:sym typeface="Red Hat Display Bold"/>
              </a:rPr>
              <a:t>FINAL PROJECT IDEAS</a:t>
            </a:r>
          </a:p>
        </p:txBody>
      </p:sp>
      <p:sp>
        <p:nvSpPr>
          <p:cNvPr name="TextBox 37" id="37"/>
          <p:cNvSpPr txBox="true"/>
          <p:nvPr/>
        </p:nvSpPr>
        <p:spPr>
          <a:xfrm rot="0">
            <a:off x="9554128" y="8651885"/>
            <a:ext cx="7705172" cy="2715895"/>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AI Nutri</a:t>
            </a:r>
            <a:r>
              <a:rPr lang="en-US" sz="2199">
                <a:solidFill>
                  <a:srgbClr val="16161C"/>
                </a:solidFill>
                <a:latin typeface="Red Hat Display"/>
                <a:ea typeface="Red Hat Display"/>
                <a:cs typeface="Red Hat Display"/>
                <a:sym typeface="Red Hat Display"/>
              </a:rPr>
              <a:t>tion Coach: speaks personalized meal plans from stored recipes</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AI Property Advisor: answers FAQs from uploaded property data</a:t>
            </a:r>
          </a:p>
          <a:p>
            <a:pPr algn="l" marL="474976" indent="-237488" lvl="1">
              <a:lnSpc>
                <a:spcPts val="3079"/>
              </a:lnSpc>
              <a:buFont typeface="Arial"/>
              <a:buChar char="•"/>
            </a:pPr>
            <a:r>
              <a:rPr lang="en-US" sz="2199">
                <a:solidFill>
                  <a:srgbClr val="16161C"/>
                </a:solidFill>
                <a:latin typeface="Red Hat Display"/>
                <a:ea typeface="Red Hat Display"/>
                <a:cs typeface="Red Hat Display"/>
                <a:sym typeface="Red Hat Display"/>
              </a:rPr>
              <a:t>AI Learning Companion: reads from notes or PDFs and answers questions</a:t>
            </a:r>
          </a:p>
          <a:p>
            <a:pPr algn="l">
              <a:lnSpc>
                <a:spcPts val="3079"/>
              </a:lnSpc>
            </a:pPr>
          </a:p>
        </p:txBody>
      </p:sp>
      <p:sp>
        <p:nvSpPr>
          <p:cNvPr name="TextBox 38" id="38"/>
          <p:cNvSpPr txBox="true"/>
          <p:nvPr/>
        </p:nvSpPr>
        <p:spPr>
          <a:xfrm rot="0">
            <a:off x="275286" y="5643371"/>
            <a:ext cx="7095964" cy="330200"/>
          </a:xfrm>
          <a:prstGeom prst="rect">
            <a:avLst/>
          </a:prstGeom>
        </p:spPr>
        <p:txBody>
          <a:bodyPr anchor="t" rtlCol="false" tIns="0" lIns="0" bIns="0" rIns="0">
            <a:spAutoFit/>
          </a:bodyPr>
          <a:lstStyle/>
          <a:p>
            <a:pPr algn="ctr">
              <a:lnSpc>
                <a:spcPts val="2799"/>
              </a:lnSpc>
              <a:spcBef>
                <a:spcPct val="0"/>
              </a:spcBef>
            </a:pPr>
            <a:r>
              <a:rPr lang="en-US" b="true" sz="1999" spc="599">
                <a:solidFill>
                  <a:srgbClr val="000000"/>
                </a:solidFill>
                <a:latin typeface="Red Hat Display Bold"/>
                <a:ea typeface="Red Hat Display Bold"/>
                <a:cs typeface="Red Hat Display Bold"/>
                <a:sym typeface="Red Hat Display Bold"/>
              </a:rPr>
              <a:t>ONE-SENTENCE SUMMARY</a:t>
            </a:r>
          </a:p>
        </p:txBody>
      </p:sp>
      <p:sp>
        <p:nvSpPr>
          <p:cNvPr name="TextBox 39" id="39"/>
          <p:cNvSpPr txBox="true"/>
          <p:nvPr/>
        </p:nvSpPr>
        <p:spPr>
          <a:xfrm rot="0">
            <a:off x="449231" y="6298056"/>
            <a:ext cx="7705172" cy="1544320"/>
          </a:xfrm>
          <a:prstGeom prst="rect">
            <a:avLst/>
          </a:prstGeom>
        </p:spPr>
        <p:txBody>
          <a:bodyPr anchor="t" rtlCol="false" tIns="0" lIns="0" bIns="0" rIns="0">
            <a:spAutoFit/>
          </a:bodyPr>
          <a:lstStyle/>
          <a:p>
            <a:pPr algn="l">
              <a:lnSpc>
                <a:spcPts val="3079"/>
              </a:lnSpc>
            </a:pPr>
            <a:r>
              <a:rPr lang="en-US" sz="2199">
                <a:solidFill>
                  <a:srgbClr val="16161C"/>
                </a:solidFill>
                <a:latin typeface="Red Hat Display"/>
                <a:ea typeface="Red Hat Display"/>
                <a:cs typeface="Red Hat Display"/>
                <a:sym typeface="Red Hat Display"/>
              </a:rPr>
              <a:t>Final Proje</a:t>
            </a:r>
            <a:r>
              <a:rPr lang="en-US" sz="2199">
                <a:solidFill>
                  <a:srgbClr val="16161C"/>
                </a:solidFill>
                <a:latin typeface="Red Hat Display"/>
                <a:ea typeface="Red Hat Display"/>
                <a:cs typeface="Red Hat Display"/>
                <a:sym typeface="Red Hat Display"/>
              </a:rPr>
              <a:t>ct: Build a voice-powered AI agent that speaks and retrieves real knowledge from your own dataset using Gemini, Pinecone, Eleven Labs, and n8n — your first fully functional Voice RAG system.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7D7"/>
        </a:solidFill>
      </p:bgPr>
    </p:bg>
    <p:spTree>
      <p:nvGrpSpPr>
        <p:cNvPr id="1" name=""/>
        <p:cNvGrpSpPr/>
        <p:nvPr/>
      </p:nvGrpSpPr>
      <p:grpSpPr>
        <a:xfrm>
          <a:off x="0" y="0"/>
          <a:ext cx="0" cy="0"/>
          <a:chOff x="0" y="0"/>
          <a:chExt cx="0" cy="0"/>
        </a:xfrm>
      </p:grpSpPr>
      <p:graphicFrame>
        <p:nvGraphicFramePr>
          <p:cNvPr name="Object 2" id="2"/>
          <p:cNvGraphicFramePr/>
          <p:nvPr/>
        </p:nvGraphicFramePr>
        <p:xfrm>
          <a:off x="1360132" y="2064064"/>
          <a:ext cx="5657850" cy="3771900"/>
        </p:xfrm>
        <a:graphic>
          <a:graphicData uri="http://schemas.openxmlformats.org/presentationml/2006/ole">
            <p:oleObj imgW="6781800" imgH="49022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5731314" y="365125"/>
            <a:ext cx="7646045" cy="1193800"/>
          </a:xfrm>
          <a:prstGeom prst="rect">
            <a:avLst/>
          </a:prstGeom>
        </p:spPr>
        <p:txBody>
          <a:bodyPr anchor="t" rtlCol="false" tIns="0" lIns="0" bIns="0" rIns="0">
            <a:spAutoFit/>
          </a:bodyPr>
          <a:lstStyle/>
          <a:p>
            <a:pPr algn="l">
              <a:lnSpc>
                <a:spcPts val="9799"/>
              </a:lnSpc>
            </a:pPr>
            <a:r>
              <a:rPr lang="en-US" sz="6999">
                <a:solidFill>
                  <a:srgbClr val="3E2750"/>
                </a:solidFill>
                <a:latin typeface="Playfair Display"/>
                <a:ea typeface="Playfair Display"/>
                <a:cs typeface="Playfair Display"/>
                <a:sym typeface="Playfair Display"/>
              </a:rPr>
              <a:t>Tools Quick Access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DAG25BBl8nE</dc:identifier>
  <dcterms:modified xsi:type="dcterms:W3CDTF">2011-08-01T06:04:30Z</dcterms:modified>
  <cp:revision>1</cp:revision>
  <dc:title>Generative AI for Non-Technical Professionals: Build Your Own Talking AI Avatar &amp; Voice Agent</dc:title>
</cp:coreProperties>
</file>